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44"/>
  </p:notesMasterIdLst>
  <p:handoutMasterIdLst>
    <p:handoutMasterId r:id="rId45"/>
  </p:handoutMasterIdLst>
  <p:sldIdLst>
    <p:sldId id="288" r:id="rId5"/>
    <p:sldId id="310" r:id="rId6"/>
    <p:sldId id="312" r:id="rId7"/>
    <p:sldId id="313" r:id="rId8"/>
    <p:sldId id="314" r:id="rId9"/>
    <p:sldId id="315" r:id="rId10"/>
    <p:sldId id="316" r:id="rId11"/>
    <p:sldId id="318" r:id="rId12"/>
    <p:sldId id="319" r:id="rId13"/>
    <p:sldId id="320" r:id="rId14"/>
    <p:sldId id="257" r:id="rId15"/>
    <p:sldId id="321" r:id="rId16"/>
    <p:sldId id="322" r:id="rId17"/>
    <p:sldId id="323" r:id="rId18"/>
    <p:sldId id="324" r:id="rId19"/>
    <p:sldId id="326" r:id="rId20"/>
    <p:sldId id="327" r:id="rId21"/>
    <p:sldId id="328" r:id="rId22"/>
    <p:sldId id="329" r:id="rId23"/>
    <p:sldId id="325" r:id="rId24"/>
    <p:sldId id="330" r:id="rId25"/>
    <p:sldId id="332" r:id="rId26"/>
    <p:sldId id="333" r:id="rId27"/>
    <p:sldId id="334" r:id="rId28"/>
    <p:sldId id="335" r:id="rId29"/>
    <p:sldId id="331"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279" r:id="rId43"/>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Karla" pitchFamily="2" charset="0"/>
      <p:regular r:id="rId50"/>
      <p:bold r:id="rId51"/>
      <p:italic r:id="rId52"/>
      <p:boldItalic r:id="rId53"/>
    </p:embeddedFont>
    <p:embeddedFont>
      <p:font typeface="Raleway"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BBE863"/>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F1C58-08B1-4189-B149-A9C5CB96AC3D}" v="1" dt="2022-03-11T15:18:06.817"/>
    <p1510:client id="{36452201-D082-C24C-9C35-E0D6128D8C43}" v="1723" dt="2022-02-25T16:03:40.429"/>
    <p1510:client id="{4A647908-82EB-9432-B941-BBEF5DD6C3BE}" v="2" dt="2022-03-10T14:34:11.417"/>
    <p1510:client id="{4C728F80-3BEC-36D3-7F28-1D6F4179CD55}" v="2078" dt="2022-03-11T11:50:04.203"/>
    <p1510:client id="{826AB79E-4AC5-137B-E455-C77D58AE10D2}" v="882" dt="2022-02-25T12:07:29.704"/>
    <p1510:client id="{F336D09C-9838-1FBD-5FEA-740F49C2683E}" v="3982" dt="2022-03-11T15:05:32.826"/>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4673" autoAdjust="0"/>
  </p:normalViewPr>
  <p:slideViewPr>
    <p:cSldViewPr snapToGrid="0">
      <p:cViewPr varScale="1">
        <p:scale>
          <a:sx n="156" d="100"/>
          <a:sy n="156" d="100"/>
        </p:scale>
        <p:origin x="710" y="10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11/03/2022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07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84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02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57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36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17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95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94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0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357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48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499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45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632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444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100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09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88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7254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53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10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889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901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224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683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983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211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86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179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48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1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18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35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026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2470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publications.jrc.ec.europa.eu/repository/handle/JRC101254" TargetMode="External"/><Relationship Id="rId7" Type="http://schemas.openxmlformats.org/officeDocument/2006/relationships/hyperlink" Target="https://publications.jrc.ec.europa.eu/repository/handle/JRC120376"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publications.jrc.ec.europa.eu/repository/handle/JRC110624" TargetMode="External"/><Relationship Id="rId5" Type="http://schemas.openxmlformats.org/officeDocument/2006/relationships/hyperlink" Target="https://ec.europa.eu/jrc/en/digcompedu" TargetMode="External"/><Relationship Id="rId4" Type="http://schemas.openxmlformats.org/officeDocument/2006/relationships/hyperlink" Target="https://publications.jrc.ec.europa.eu/repository/handle/JRC10628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ublications.jrc.ec.europa.eu/repository/handle/JRC106281"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ations.jrc.ec.europa.eu/repository/handle/JRC10158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1677" y="2972791"/>
            <a:ext cx="8897477"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2800" b="0" dirty="0" err="1">
                <a:solidFill>
                  <a:schemeClr val="tx1"/>
                </a:solidFill>
                <a:latin typeface="Calibri"/>
                <a:cs typeface="Calibri"/>
              </a:rPr>
              <a:t>Fullorðinsfræðsla</a:t>
            </a:r>
            <a:r>
              <a:rPr lang="es-ES" sz="2800" b="0" dirty="0">
                <a:solidFill>
                  <a:schemeClr val="tx1"/>
                </a:solidFill>
                <a:latin typeface="Calibri"/>
                <a:cs typeface="Calibri"/>
              </a:rPr>
              <a:t> - </a:t>
            </a:r>
            <a:r>
              <a:rPr lang="es-ES" sz="2800" b="0" dirty="0" err="1">
                <a:solidFill>
                  <a:schemeClr val="tx1"/>
                </a:solidFill>
                <a:latin typeface="Calibri"/>
                <a:cs typeface="Calibri"/>
              </a:rPr>
              <a:t>frumkvöðlafræði</a:t>
            </a:r>
            <a:r>
              <a:rPr lang="es-ES" sz="2800" b="0" dirty="0">
                <a:solidFill>
                  <a:schemeClr val="tx1"/>
                </a:solidFill>
                <a:latin typeface="Calibri"/>
                <a:cs typeface="Calibri"/>
              </a:rPr>
              <a:t> </a:t>
            </a:r>
            <a:r>
              <a:rPr lang="es-ES" sz="2800" b="0" dirty="0" err="1">
                <a:solidFill>
                  <a:schemeClr val="tx1"/>
                </a:solidFill>
                <a:latin typeface="Calibri"/>
                <a:cs typeface="Calibri"/>
              </a:rPr>
              <a:t>og</a:t>
            </a:r>
            <a:r>
              <a:rPr lang="es-ES" sz="2800" b="0" dirty="0">
                <a:solidFill>
                  <a:schemeClr val="tx1"/>
                </a:solidFill>
                <a:latin typeface="Calibri"/>
                <a:cs typeface="Calibri"/>
              </a:rPr>
              <a:t> </a:t>
            </a:r>
            <a:r>
              <a:rPr lang="es-ES" sz="2800" b="0" dirty="0" err="1">
                <a:solidFill>
                  <a:schemeClr val="tx1"/>
                </a:solidFill>
                <a:latin typeface="Calibri"/>
                <a:cs typeface="Calibri"/>
              </a:rPr>
              <a:t>stafræn</a:t>
            </a:r>
            <a:r>
              <a:rPr lang="es-ES" sz="2800" b="0" dirty="0">
                <a:solidFill>
                  <a:schemeClr val="tx1"/>
                </a:solidFill>
                <a:latin typeface="Calibri"/>
                <a:cs typeface="Calibri"/>
              </a:rPr>
              <a:t> </a:t>
            </a:r>
            <a:r>
              <a:rPr lang="es-ES" sz="2800" b="0" dirty="0" err="1">
                <a:solidFill>
                  <a:schemeClr val="tx1"/>
                </a:solidFill>
                <a:latin typeface="Calibri"/>
                <a:cs typeface="Calibri"/>
              </a:rPr>
              <a:t>hæfni</a:t>
            </a:r>
            <a:endParaRPr lang="es-ES" sz="2800" b="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556919"/>
            <a:ext cx="8380569" cy="954107"/>
          </a:xfrm>
          <a:prstGeom prst="rect">
            <a:avLst/>
          </a:prstGeom>
        </p:spPr>
        <p:txBody>
          <a:bodyPr wrap="square" lIns="91440" tIns="45720" rIns="91440" bIns="45720" anchor="t">
            <a:spAutoFit/>
          </a:bodyPr>
          <a:lstStyle/>
          <a:p>
            <a:pPr algn="ctr"/>
            <a:endParaRPr lang="en-GB" dirty="0">
              <a:latin typeface="Calibri" panose="020F0502020204030204" pitchFamily="34" charset="0"/>
              <a:cs typeface="Calibri" panose="020F0502020204030204" pitchFamily="34" charset="0"/>
            </a:endParaRPr>
          </a:p>
          <a:p>
            <a:pPr algn="ctr"/>
            <a:r>
              <a:rPr lang="en-GB" dirty="0" err="1">
                <a:latin typeface="Calibri"/>
                <a:cs typeface="Calibri"/>
              </a:rPr>
              <a:t>EntreComp</a:t>
            </a:r>
            <a:r>
              <a:rPr lang="en-GB" dirty="0">
                <a:latin typeface="Calibri"/>
                <a:cs typeface="Calibri"/>
              </a:rPr>
              <a:t> </a:t>
            </a:r>
            <a:r>
              <a:rPr lang="en-GB" dirty="0" err="1">
                <a:latin typeface="Calibri"/>
                <a:cs typeface="Calibri"/>
              </a:rPr>
              <a:t>og</a:t>
            </a:r>
            <a:r>
              <a:rPr lang="en-GB" dirty="0">
                <a:latin typeface="Calibri"/>
                <a:cs typeface="Calibri"/>
              </a:rPr>
              <a:t> </a:t>
            </a:r>
            <a:r>
              <a:rPr lang="en-GB" dirty="0" err="1">
                <a:latin typeface="Calibri"/>
                <a:cs typeface="Calibri"/>
              </a:rPr>
              <a:t>DigComp</a:t>
            </a:r>
            <a:r>
              <a:rPr lang="en-GB" dirty="0">
                <a:latin typeface="Calibri"/>
                <a:cs typeface="Calibri"/>
              </a:rPr>
              <a:t> </a:t>
            </a:r>
            <a:r>
              <a:rPr lang="en-GB" dirty="0" err="1">
                <a:latin typeface="Calibri"/>
                <a:cs typeface="Calibri"/>
              </a:rPr>
              <a:t>ramminn</a:t>
            </a:r>
            <a:r>
              <a:rPr lang="en-GB" dirty="0">
                <a:latin typeface="Calibri"/>
                <a:cs typeface="Calibri"/>
              </a:rPr>
              <a:t> </a:t>
            </a:r>
            <a:r>
              <a:rPr lang="en-GB" dirty="0" err="1"/>
              <a:t>til</a:t>
            </a:r>
            <a:r>
              <a:rPr lang="en-GB" dirty="0"/>
              <a:t> </a:t>
            </a:r>
            <a:r>
              <a:rPr lang="en-GB" dirty="0" err="1"/>
              <a:t>að</a:t>
            </a:r>
            <a:r>
              <a:rPr lang="en-GB" dirty="0"/>
              <a:t> </a:t>
            </a:r>
            <a:r>
              <a:rPr lang="en-GB" dirty="0" err="1"/>
              <a:t>byggja</a:t>
            </a:r>
            <a:r>
              <a:rPr lang="en-GB" dirty="0"/>
              <a:t> </a:t>
            </a:r>
            <a:r>
              <a:rPr lang="en-GB" dirty="0" err="1"/>
              <a:t>upp</a:t>
            </a:r>
            <a:r>
              <a:rPr lang="en-GB" dirty="0"/>
              <a:t> </a:t>
            </a:r>
            <a:r>
              <a:rPr lang="en-GB" dirty="0" err="1"/>
              <a:t>sérþekkingu</a:t>
            </a:r>
            <a:r>
              <a:rPr lang="en-GB" dirty="0"/>
              <a:t> </a:t>
            </a:r>
            <a:r>
              <a:rPr lang="en-GB" dirty="0" err="1"/>
              <a:t>þína</a:t>
            </a:r>
            <a:r>
              <a:rPr lang="en-GB" dirty="0"/>
              <a:t> á </a:t>
            </a:r>
            <a:r>
              <a:rPr lang="en-GB" dirty="0" err="1"/>
              <a:t>frumkvöðlafærni</a:t>
            </a:r>
            <a:r>
              <a:rPr lang="en-GB" dirty="0"/>
              <a:t> </a:t>
            </a:r>
            <a:r>
              <a:rPr lang="en-GB" dirty="0" err="1"/>
              <a:t>og</a:t>
            </a:r>
            <a:r>
              <a:rPr lang="en-GB" dirty="0"/>
              <a:t> </a:t>
            </a:r>
            <a:r>
              <a:rPr lang="en-GB" dirty="0" err="1"/>
              <a:t>stafrænni</a:t>
            </a:r>
            <a:r>
              <a:rPr lang="en-GB" dirty="0"/>
              <a:t> </a:t>
            </a:r>
            <a:r>
              <a:rPr lang="en-GB" dirty="0" err="1"/>
              <a:t>hæfni</a:t>
            </a:r>
            <a:r>
              <a:rPr lang="en-GB" dirty="0">
                <a:latin typeface="Calibri"/>
                <a:cs typeface="Calibri"/>
              </a:rPr>
              <a:t>   </a:t>
            </a:r>
            <a:endParaRPr lang="es-ES" b="1" dirty="0">
              <a:latin typeface="Calibri" panose="020F0502020204030204" pitchFamily="34" charset="0"/>
              <a:cs typeface="Calibri" panose="020F0502020204030204" pitchFamily="34" charset="0"/>
            </a:endParaRPr>
          </a:p>
          <a:p>
            <a:pPr algn="ctr"/>
            <a:r>
              <a:rPr lang="es-ES" dirty="0">
                <a:latin typeface="Calibri" panose="020F0502020204030204" pitchFamily="34" charset="0"/>
                <a:cs typeface="Calibri" panose="020F0502020204030204" pitchFamily="34" charset="0"/>
              </a:rPr>
              <a:t>IDP European Consultants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8-laga </a:t>
            </a:r>
            <a:r>
              <a:rPr lang="en-US" sz="2000" dirty="0" err="1">
                <a:latin typeface="Calibri" panose="020F0502020204030204" pitchFamily="34" charset="0"/>
                <a:cs typeface="Calibri" panose="020F0502020204030204" pitchFamily="34" charset="0"/>
              </a:rPr>
              <a:t>hæfnislíkan</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000" dirty="0">
                <a:latin typeface="Raleway" panose="020B0003030101060003" pitchFamily="34" charset="0"/>
              </a:rPr>
              <a:t>1.hluti – </a:t>
            </a:r>
            <a:r>
              <a:rPr lang="en-US" sz="2000" dirty="0" err="1">
                <a:latin typeface="Raleway" panose="020B0003030101060003" pitchFamily="34" charset="0"/>
              </a:rPr>
              <a:t>Hvað</a:t>
            </a:r>
            <a:r>
              <a:rPr lang="en-US" sz="2000" dirty="0">
                <a:latin typeface="Raleway" panose="020B0003030101060003" pitchFamily="34" charset="0"/>
              </a:rPr>
              <a:t> er </a:t>
            </a:r>
            <a:r>
              <a:rPr lang="en-US" sz="2000" dirty="0" err="1">
                <a:latin typeface="Raleway" panose="020B0003030101060003" pitchFamily="34" charset="0"/>
              </a:rPr>
              <a:t>EntreComp</a:t>
            </a:r>
            <a:r>
              <a:rPr lang="en-US" sz="2000" dirty="0">
                <a:latin typeface="Raleway" panose="020B0003030101060003" pitchFamily="34" charset="0"/>
              </a:rPr>
              <a:t> </a:t>
            </a:r>
            <a:r>
              <a:rPr lang="en-US" sz="2000" dirty="0" err="1">
                <a:latin typeface="Raleway" panose="020B0003030101060003" pitchFamily="34" charset="0"/>
              </a:rPr>
              <a:t>hæfniramminn</a:t>
            </a:r>
            <a:r>
              <a:rPr lang="en-US" sz="2200" dirty="0">
                <a:latin typeface="Raleway" panose="020B0003030101060003" pitchFamily="34" charset="0"/>
              </a:rPr>
              <a:t>?</a:t>
            </a:r>
          </a:p>
        </p:txBody>
      </p:sp>
      <p:graphicFrame>
        <p:nvGraphicFramePr>
          <p:cNvPr id="7" name="Tabella 5">
            <a:extLst>
              <a:ext uri="{FF2B5EF4-FFF2-40B4-BE49-F238E27FC236}">
                <a16:creationId xmlns:a16="http://schemas.microsoft.com/office/drawing/2014/main" id="{82B62C2E-1545-4891-8B02-333A2200E918}"/>
              </a:ext>
            </a:extLst>
          </p:cNvPr>
          <p:cNvGraphicFramePr>
            <a:graphicFrameLocks noGrp="1"/>
          </p:cNvGraphicFramePr>
          <p:nvPr>
            <p:extLst>
              <p:ext uri="{D42A27DB-BD31-4B8C-83A1-F6EECF244321}">
                <p14:modId xmlns:p14="http://schemas.microsoft.com/office/powerpoint/2010/main" val="781576410"/>
              </p:ext>
            </p:extLst>
          </p:nvPr>
        </p:nvGraphicFramePr>
        <p:xfrm>
          <a:off x="464692" y="1733026"/>
          <a:ext cx="8214616" cy="2931864"/>
        </p:xfrm>
        <a:graphic>
          <a:graphicData uri="http://schemas.openxmlformats.org/drawingml/2006/table">
            <a:tbl>
              <a:tblPr firstRow="1" bandRow="1"/>
              <a:tblGrid>
                <a:gridCol w="1026827">
                  <a:extLst>
                    <a:ext uri="{9D8B030D-6E8A-4147-A177-3AD203B41FA5}">
                      <a16:colId xmlns:a16="http://schemas.microsoft.com/office/drawing/2014/main" val="414805210"/>
                    </a:ext>
                  </a:extLst>
                </a:gridCol>
                <a:gridCol w="1026827">
                  <a:extLst>
                    <a:ext uri="{9D8B030D-6E8A-4147-A177-3AD203B41FA5}">
                      <a16:colId xmlns:a16="http://schemas.microsoft.com/office/drawing/2014/main" val="2583722988"/>
                    </a:ext>
                  </a:extLst>
                </a:gridCol>
                <a:gridCol w="1026827">
                  <a:extLst>
                    <a:ext uri="{9D8B030D-6E8A-4147-A177-3AD203B41FA5}">
                      <a16:colId xmlns:a16="http://schemas.microsoft.com/office/drawing/2014/main" val="3442029451"/>
                    </a:ext>
                  </a:extLst>
                </a:gridCol>
                <a:gridCol w="1026827">
                  <a:extLst>
                    <a:ext uri="{9D8B030D-6E8A-4147-A177-3AD203B41FA5}">
                      <a16:colId xmlns:a16="http://schemas.microsoft.com/office/drawing/2014/main" val="3599296151"/>
                    </a:ext>
                  </a:extLst>
                </a:gridCol>
                <a:gridCol w="1026827">
                  <a:extLst>
                    <a:ext uri="{9D8B030D-6E8A-4147-A177-3AD203B41FA5}">
                      <a16:colId xmlns:a16="http://schemas.microsoft.com/office/drawing/2014/main" val="3549105305"/>
                    </a:ext>
                  </a:extLst>
                </a:gridCol>
                <a:gridCol w="1026827">
                  <a:extLst>
                    <a:ext uri="{9D8B030D-6E8A-4147-A177-3AD203B41FA5}">
                      <a16:colId xmlns:a16="http://schemas.microsoft.com/office/drawing/2014/main" val="2973949631"/>
                    </a:ext>
                  </a:extLst>
                </a:gridCol>
                <a:gridCol w="1026827">
                  <a:extLst>
                    <a:ext uri="{9D8B030D-6E8A-4147-A177-3AD203B41FA5}">
                      <a16:colId xmlns:a16="http://schemas.microsoft.com/office/drawing/2014/main" val="1436346978"/>
                    </a:ext>
                  </a:extLst>
                </a:gridCol>
                <a:gridCol w="1026827">
                  <a:extLst>
                    <a:ext uri="{9D8B030D-6E8A-4147-A177-3AD203B41FA5}">
                      <a16:colId xmlns:a16="http://schemas.microsoft.com/office/drawing/2014/main" val="1937824920"/>
                    </a:ext>
                  </a:extLst>
                </a:gridCol>
              </a:tblGrid>
              <a:tr h="261913">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dirty="0" err="1">
                          <a:solidFill>
                            <a:srgbClr val="0070C0"/>
                          </a:solidFill>
                        </a:rPr>
                        <a:t>Grunnfærni</a:t>
                      </a:r>
                      <a:endParaRPr lang="en-US" sz="1200" b="1" i="1" dirty="0">
                        <a:solidFill>
                          <a:srgbClr val="0070C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a:solidFill>
                            <a:srgbClr val="0070C0"/>
                          </a:solidFill>
                        </a:rPr>
                        <a:t>Millistig</a:t>
                      </a:r>
                      <a:endParaRPr lang="en-US" sz="1200" b="1" i="1" err="1">
                        <a:solidFill>
                          <a:srgbClr val="0070C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dirty="0" err="1">
                          <a:solidFill>
                            <a:srgbClr val="0070C0"/>
                          </a:solidFill>
                        </a:rPr>
                        <a:t>Lengra</a:t>
                      </a:r>
                      <a:r>
                        <a:rPr lang="en-US" sz="1200" b="1" i="1" dirty="0">
                          <a:solidFill>
                            <a:srgbClr val="0070C0"/>
                          </a:solidFill>
                        </a:rPr>
                        <a:t> </a:t>
                      </a:r>
                      <a:r>
                        <a:rPr lang="en-US" sz="1200" b="1" i="1" dirty="0" err="1">
                          <a:solidFill>
                            <a:srgbClr val="0070C0"/>
                          </a:solidFill>
                        </a:rPr>
                        <a:t>kominn</a:t>
                      </a:r>
                      <a:endParaRPr lang="en-US" sz="1200" b="1" i="1" dirty="0">
                        <a:solidFill>
                          <a:srgbClr val="0070C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200" b="1" i="1" dirty="0" err="1">
                          <a:solidFill>
                            <a:srgbClr val="0070C0"/>
                          </a:solidFill>
                        </a:rPr>
                        <a:t>Sérfræðingur</a:t>
                      </a:r>
                      <a:endParaRPr lang="en-US" sz="1200" b="1" i="1" dirty="0">
                        <a:solidFill>
                          <a:srgbClr val="0070C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hMerge="1">
                  <a:txBody>
                    <a:bodyPr/>
                    <a:lstStyle/>
                    <a:p>
                      <a:endParaRPr lang="en-US"/>
                    </a:p>
                  </a:txBody>
                  <a:tcPr/>
                </a:tc>
                <a:extLst>
                  <a:ext uri="{0D108BD9-81ED-4DB2-BD59-A6C34878D82A}">
                    <a16:rowId xmlns:a16="http://schemas.microsoft.com/office/drawing/2014/main" val="2573470390"/>
                  </a:ext>
                </a:extLst>
              </a:tr>
              <a:tr h="458347">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b="1"/>
                        <a:t>Að reiða sig á stuðning annarra</a:t>
                      </a:r>
                      <a:endParaRPr lang="en-US" sz="1200" b="1" err="1">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b="1" dirty="0" err="1"/>
                        <a:t>Byggja</a:t>
                      </a:r>
                      <a:r>
                        <a:rPr lang="en-GB" sz="1200" b="1" dirty="0"/>
                        <a:t> </a:t>
                      </a:r>
                      <a:r>
                        <a:rPr lang="en-GB" sz="1200" b="1" dirty="0" err="1"/>
                        <a:t>upp</a:t>
                      </a:r>
                      <a:r>
                        <a:rPr lang="en-GB" sz="1200" b="1" dirty="0"/>
                        <a:t> </a:t>
                      </a:r>
                      <a:r>
                        <a:rPr lang="en-GB" sz="1200" b="1" dirty="0" err="1"/>
                        <a:t>sjálfstæði</a:t>
                      </a:r>
                      <a:endParaRPr lang="en-US" sz="1200" b="1"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200" b="1" dirty="0" err="1">
                          <a:solidFill>
                            <a:schemeClr val="tx1"/>
                          </a:solidFill>
                        </a:rPr>
                        <a:t>Að</a:t>
                      </a:r>
                      <a:r>
                        <a:rPr lang="en-US" sz="1200" b="1" dirty="0">
                          <a:solidFill>
                            <a:schemeClr val="tx1"/>
                          </a:solidFill>
                        </a:rPr>
                        <a:t> </a:t>
                      </a:r>
                      <a:r>
                        <a:rPr lang="en-US" sz="1200" b="1" dirty="0" err="1">
                          <a:solidFill>
                            <a:schemeClr val="tx1"/>
                          </a:solidFill>
                        </a:rPr>
                        <a:t>axla</a:t>
                      </a:r>
                      <a:r>
                        <a:rPr lang="en-US" sz="1200" b="1" dirty="0">
                          <a:solidFill>
                            <a:schemeClr val="tx1"/>
                          </a:solidFill>
                        </a:rPr>
                        <a:t> </a:t>
                      </a:r>
                      <a:r>
                        <a:rPr lang="en-US" sz="1200" b="1" dirty="0" err="1">
                          <a:solidFill>
                            <a:schemeClr val="tx1"/>
                          </a:solidFill>
                        </a:rPr>
                        <a:t>ábyrgð</a:t>
                      </a:r>
                      <a:endParaRPr lang="en-US" sz="1200" b="1"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b="1"/>
                        <a:t>Að knýja áfram umbreytingu, nýsköpun og vöxt</a:t>
                      </a:r>
                      <a:endParaRPr lang="en-GB" sz="1200" b="1" err="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hMerge="1">
                  <a:txBody>
                    <a:bodyPr/>
                    <a:lstStyle/>
                    <a:p>
                      <a:endParaRPr lang="en-US"/>
                    </a:p>
                  </a:txBody>
                  <a:tcPr/>
                </a:tc>
                <a:extLst>
                  <a:ext uri="{0D108BD9-81ED-4DB2-BD59-A6C34878D82A}">
                    <a16:rowId xmlns:a16="http://schemas.microsoft.com/office/drawing/2014/main" val="3878563662"/>
                  </a:ext>
                </a:extLst>
              </a:tr>
              <a:tr h="17419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a:t>Undir beinu eftirliti</a:t>
                      </a:r>
                      <a:endParaRPr lang="en-US" sz="1200" err="1">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err="1">
                          <a:solidFill>
                            <a:schemeClr val="tx1"/>
                          </a:solidFill>
                        </a:rPr>
                        <a:t>Með</a:t>
                      </a:r>
                      <a:r>
                        <a:rPr lang="en-US" sz="1200" dirty="0">
                          <a:solidFill>
                            <a:schemeClr val="tx1"/>
                          </a:solidFill>
                        </a:rPr>
                        <a:t> </a:t>
                      </a:r>
                      <a:r>
                        <a:rPr lang="en-US" sz="1200" dirty="0" err="1">
                          <a:solidFill>
                            <a:schemeClr val="tx1"/>
                          </a:solidFill>
                        </a:rPr>
                        <a:t>skertum</a:t>
                      </a:r>
                      <a:r>
                        <a:rPr lang="en-US" sz="1200" dirty="0">
                          <a:solidFill>
                            <a:schemeClr val="tx1"/>
                          </a:solidFill>
                        </a:rPr>
                        <a:t> </a:t>
                      </a:r>
                      <a:r>
                        <a:rPr lang="en-US" sz="1200" dirty="0" err="1">
                          <a:solidFill>
                            <a:schemeClr val="tx1"/>
                          </a:solidFill>
                        </a:rPr>
                        <a:t>stuðningi</a:t>
                      </a:r>
                      <a:r>
                        <a:rPr lang="en-US" sz="1200" dirty="0">
                          <a:solidFill>
                            <a:schemeClr val="tx1"/>
                          </a:solidFill>
                        </a:rPr>
                        <a:t> </a:t>
                      </a:r>
                      <a:r>
                        <a:rPr lang="en-US" sz="1200" dirty="0" err="1">
                          <a:solidFill>
                            <a:schemeClr val="tx1"/>
                          </a:solidFill>
                        </a:rPr>
                        <a:t>frá</a:t>
                      </a:r>
                      <a:r>
                        <a:rPr lang="en-US" sz="1200" dirty="0">
                          <a:solidFill>
                            <a:schemeClr val="tx1"/>
                          </a:solidFill>
                        </a:rPr>
                        <a:t> </a:t>
                      </a:r>
                      <a:r>
                        <a:rPr lang="en-US" sz="1200" dirty="0" err="1">
                          <a:solidFill>
                            <a:schemeClr val="tx1"/>
                          </a:solidFill>
                        </a:rPr>
                        <a:t>öðrum</a:t>
                      </a:r>
                      <a:r>
                        <a:rPr lang="en-US" sz="1200" dirty="0">
                          <a:solidFill>
                            <a:schemeClr val="tx1"/>
                          </a:solidFill>
                        </a:rPr>
                        <a:t>, </a:t>
                      </a:r>
                      <a:r>
                        <a:rPr lang="en-US" sz="1200" dirty="0" err="1">
                          <a:solidFill>
                            <a:schemeClr val="tx1"/>
                          </a:solidFill>
                        </a:rPr>
                        <a:t>sjálfstæði</a:t>
                      </a:r>
                      <a:r>
                        <a:rPr lang="en-US" sz="1200" dirty="0">
                          <a:solidFill>
                            <a:schemeClr val="tx1"/>
                          </a:solidFill>
                        </a:rPr>
                        <a:t> </a:t>
                      </a:r>
                      <a:r>
                        <a:rPr lang="en-US" sz="1200" dirty="0" err="1">
                          <a:solidFill>
                            <a:schemeClr val="tx1"/>
                          </a:solidFill>
                        </a:rPr>
                        <a:t>að</a:t>
                      </a:r>
                      <a:r>
                        <a:rPr lang="en-US" sz="1200" dirty="0">
                          <a:solidFill>
                            <a:schemeClr val="tx1"/>
                          </a:solidFill>
                        </a:rPr>
                        <a:t> </a:t>
                      </a:r>
                      <a:r>
                        <a:rPr lang="en-US" sz="1200" dirty="0" err="1">
                          <a:solidFill>
                            <a:schemeClr val="tx1"/>
                          </a:solidFill>
                        </a:rPr>
                        <a:t>einhverju</a:t>
                      </a:r>
                      <a:r>
                        <a:rPr lang="en-US" sz="1200" dirty="0">
                          <a:solidFill>
                            <a:schemeClr val="tx1"/>
                          </a:solidFill>
                        </a:rPr>
                        <a:t> </a:t>
                      </a:r>
                      <a:r>
                        <a:rPr lang="en-US" sz="1200" dirty="0" err="1">
                          <a:solidFill>
                            <a:schemeClr val="tx1"/>
                          </a:solidFill>
                        </a:rPr>
                        <a:t>leyti</a:t>
                      </a:r>
                      <a:r>
                        <a:rPr lang="en-US" sz="1200" dirty="0">
                          <a:solidFill>
                            <a:schemeClr val="tx1"/>
                          </a:solidFill>
                        </a:rPr>
                        <a:t> </a:t>
                      </a:r>
                      <a:r>
                        <a:rPr lang="en-US" sz="1200" dirty="0" err="1">
                          <a:solidFill>
                            <a:schemeClr val="tx1"/>
                          </a:solidFill>
                        </a:rPr>
                        <a:t>og</a:t>
                      </a:r>
                      <a:r>
                        <a:rPr lang="en-US" sz="1200" dirty="0">
                          <a:solidFill>
                            <a:schemeClr val="tx1"/>
                          </a:solidFill>
                        </a:rPr>
                        <a:t> </a:t>
                      </a:r>
                      <a:r>
                        <a:rPr lang="en-US" sz="1200" dirty="0" err="1">
                          <a:solidFill>
                            <a:schemeClr val="tx1"/>
                          </a:solidFill>
                        </a:rPr>
                        <a:t>með</a:t>
                      </a:r>
                      <a:r>
                        <a:rPr lang="en-US" sz="1200" dirty="0">
                          <a:solidFill>
                            <a:schemeClr val="tx1"/>
                          </a:solidFill>
                        </a:rPr>
                        <a:t> </a:t>
                      </a:r>
                      <a:r>
                        <a:rPr lang="en-US" sz="1200" dirty="0" err="1">
                          <a:solidFill>
                            <a:schemeClr val="tx1"/>
                          </a:solidFill>
                        </a:rPr>
                        <a:t>jafnöldrum</a:t>
                      </a:r>
                      <a:r>
                        <a:rPr lang="en-US" sz="1200" dirty="0">
                          <a:solidFill>
                            <a:schemeClr val="tx1"/>
                          </a:solidFill>
                        </a:rPr>
                        <a:t> </a:t>
                      </a:r>
                      <a:r>
                        <a:rPr lang="en-US" sz="1200" dirty="0" err="1">
                          <a:solidFill>
                            <a:schemeClr val="tx1"/>
                          </a:solidFill>
                        </a:rPr>
                        <a:t>mínum</a:t>
                      </a:r>
                      <a:r>
                        <a:rPr lang="en-US" sz="1200" dirty="0">
                          <a:solidFill>
                            <a:schemeClr val="tx1"/>
                          </a:solidFill>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a:t>Á eigin spýtur með jafningjum</a:t>
                      </a:r>
                      <a:endParaRPr lang="en-GB" sz="1200" err="1"/>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a:t>Taka og deila ábyrgð.</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a:t>Með einhverrri leiðsögn og með öðrum</a:t>
                      </a:r>
                      <a:endParaRPr lang="en-GB" sz="1200" err="1"/>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a:t>Taka ákvarðanir með ábyrgum hætti og vinna með öðrum</a:t>
                      </a:r>
                      <a:endParaRPr lang="en-GB" sz="1200" err="1"/>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a:t>Taka ábyrgð og leggja sitt af mörkum til flókinnar þróunar á ákveðnu sviði</a:t>
                      </a:r>
                      <a:endParaRPr lang="en-GB" sz="1200" err="1"/>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GB" sz="1200"/>
                        <a:t>Leggja verulega mikið af mörkum til þróunar á ákveðnu sviði</a:t>
                      </a:r>
                      <a:endParaRPr lang="en-GB" sz="1200" err="1"/>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extLst>
                  <a:ext uri="{0D108BD9-81ED-4DB2-BD59-A6C34878D82A}">
                    <a16:rowId xmlns:a16="http://schemas.microsoft.com/office/drawing/2014/main" val="1077691182"/>
                  </a:ext>
                </a:extLst>
              </a:tr>
              <a:tr h="26191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a:solidFill>
                            <a:srgbClr val="002060"/>
                          </a:solidFill>
                        </a:rPr>
                        <a:t>Að uppgötva </a:t>
                      </a:r>
                      <a:endParaRPr lang="en-US" sz="1200" b="1">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err="1">
                          <a:solidFill>
                            <a:srgbClr val="002060"/>
                          </a:solidFill>
                        </a:rPr>
                        <a:t>Að</a:t>
                      </a:r>
                      <a:r>
                        <a:rPr lang="en-GB" sz="1200" b="1" dirty="0">
                          <a:solidFill>
                            <a:srgbClr val="002060"/>
                          </a:solidFill>
                        </a:rPr>
                        <a:t> </a:t>
                      </a:r>
                      <a:r>
                        <a:rPr lang="en-GB" sz="1200" b="1" dirty="0" err="1">
                          <a:solidFill>
                            <a:srgbClr val="002060"/>
                          </a:solidFill>
                        </a:rPr>
                        <a:t>kanna</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err="1">
                          <a:solidFill>
                            <a:srgbClr val="002060"/>
                          </a:solidFill>
                        </a:rPr>
                        <a:t>Að</a:t>
                      </a:r>
                      <a:r>
                        <a:rPr lang="en-GB" sz="1200" b="1" dirty="0">
                          <a:solidFill>
                            <a:srgbClr val="002060"/>
                          </a:solidFill>
                        </a:rPr>
                        <a:t> </a:t>
                      </a:r>
                      <a:r>
                        <a:rPr lang="en-GB" sz="1200" b="1" dirty="0" err="1">
                          <a:solidFill>
                            <a:srgbClr val="002060"/>
                          </a:solidFill>
                        </a:rPr>
                        <a:t>gera</a:t>
                      </a:r>
                      <a:r>
                        <a:rPr lang="en-GB" sz="1200" b="1" dirty="0">
                          <a:solidFill>
                            <a:srgbClr val="002060"/>
                          </a:solidFill>
                        </a:rPr>
                        <a:t> </a:t>
                      </a:r>
                      <a:r>
                        <a:rPr lang="en-GB" sz="1200" b="1" dirty="0" err="1">
                          <a:solidFill>
                            <a:srgbClr val="002060"/>
                          </a:solidFill>
                        </a:rPr>
                        <a:t>tilraunir</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err="1">
                          <a:solidFill>
                            <a:srgbClr val="002060"/>
                          </a:solidFill>
                        </a:rPr>
                        <a:t>Að</a:t>
                      </a:r>
                      <a:r>
                        <a:rPr lang="en-GB" sz="1200" b="1" dirty="0">
                          <a:solidFill>
                            <a:srgbClr val="002060"/>
                          </a:solidFill>
                        </a:rPr>
                        <a:t> </a:t>
                      </a:r>
                      <a:r>
                        <a:rPr lang="en-GB" sz="1200" b="1" dirty="0" err="1">
                          <a:solidFill>
                            <a:srgbClr val="002060"/>
                          </a:solidFill>
                        </a:rPr>
                        <a:t>þora</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a:solidFill>
                            <a:srgbClr val="002060"/>
                          </a:solidFill>
                        </a:rPr>
                        <a:t>Að bæta sig </a:t>
                      </a:r>
                      <a:endParaRPr lang="en-US" sz="1200" b="1">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err="1">
                          <a:solidFill>
                            <a:srgbClr val="002060"/>
                          </a:solidFill>
                        </a:rPr>
                        <a:t>Að</a:t>
                      </a:r>
                      <a:r>
                        <a:rPr lang="en-GB" sz="1200" b="1" dirty="0">
                          <a:solidFill>
                            <a:srgbClr val="002060"/>
                          </a:solidFill>
                        </a:rPr>
                        <a:t> </a:t>
                      </a:r>
                      <a:r>
                        <a:rPr lang="en-GB" sz="1200" b="1" dirty="0" err="1">
                          <a:solidFill>
                            <a:srgbClr val="002060"/>
                          </a:solidFill>
                        </a:rPr>
                        <a:t>styrkja</a:t>
                      </a:r>
                      <a:r>
                        <a:rPr lang="en-GB" sz="1200" b="1" dirty="0">
                          <a:solidFill>
                            <a:srgbClr val="002060"/>
                          </a:solidFill>
                        </a:rPr>
                        <a:t> sig</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err="1">
                          <a:solidFill>
                            <a:srgbClr val="002060"/>
                          </a:solidFill>
                        </a:rPr>
                        <a:t>Að</a:t>
                      </a:r>
                      <a:r>
                        <a:rPr lang="en-GB" sz="1200" b="1" dirty="0">
                          <a:solidFill>
                            <a:srgbClr val="002060"/>
                          </a:solidFill>
                        </a:rPr>
                        <a:t> </a:t>
                      </a:r>
                      <a:r>
                        <a:rPr lang="en-GB" sz="1200" b="1" dirty="0" err="1">
                          <a:solidFill>
                            <a:srgbClr val="002060"/>
                          </a:solidFill>
                        </a:rPr>
                        <a:t>sækja</a:t>
                      </a:r>
                      <a:r>
                        <a:rPr lang="en-GB" sz="1200" b="1" dirty="0">
                          <a:solidFill>
                            <a:srgbClr val="002060"/>
                          </a:solidFill>
                        </a:rPr>
                        <a:t> </a:t>
                      </a:r>
                      <a:r>
                        <a:rPr lang="en-GB" sz="1200" b="1" dirty="0" err="1">
                          <a:solidFill>
                            <a:srgbClr val="002060"/>
                          </a:solidFill>
                        </a:rPr>
                        <a:t>fram</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GB" sz="1200" b="1" dirty="0" err="1">
                          <a:solidFill>
                            <a:srgbClr val="002060"/>
                          </a:solidFill>
                        </a:rPr>
                        <a:t>Að</a:t>
                      </a:r>
                      <a:r>
                        <a:rPr lang="en-GB" sz="1200" b="1" dirty="0">
                          <a:solidFill>
                            <a:srgbClr val="002060"/>
                          </a:solidFill>
                        </a:rPr>
                        <a:t> </a:t>
                      </a:r>
                      <a:r>
                        <a:rPr lang="en-GB" sz="1200" b="1" dirty="0" err="1">
                          <a:solidFill>
                            <a:srgbClr val="002060"/>
                          </a:solidFill>
                        </a:rPr>
                        <a:t>gerbreyta</a:t>
                      </a:r>
                      <a:endParaRPr lang="en-US" sz="1200" b="1"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extLst>
                  <a:ext uri="{0D108BD9-81ED-4DB2-BD59-A6C34878D82A}">
                    <a16:rowId xmlns:a16="http://schemas.microsoft.com/office/drawing/2014/main" val="436400073"/>
                  </a:ext>
                </a:extLst>
              </a:tr>
            </a:tbl>
          </a:graphicData>
        </a:graphic>
      </p:graphicFrame>
    </p:spTree>
    <p:extLst>
      <p:ext uri="{BB962C8B-B14F-4D97-AF65-F5344CB8AC3E}">
        <p14:creationId xmlns:p14="http://schemas.microsoft.com/office/powerpoint/2010/main" val="203304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err="1">
                <a:solidFill>
                  <a:schemeClr val="tx1"/>
                </a:solidFill>
              </a:rPr>
              <a:t>Efnisyfirlit</a:t>
            </a:r>
            <a:endParaRPr sz="2200">
              <a:solidFill>
                <a:schemeClr val="tx1"/>
              </a:solidFill>
            </a:endParaRPr>
          </a:p>
        </p:txBody>
      </p:sp>
      <p:sp>
        <p:nvSpPr>
          <p:cNvPr id="4" name="Rectángulo 3"/>
          <p:cNvSpPr/>
          <p:nvPr/>
        </p:nvSpPr>
        <p:spPr>
          <a:xfrm>
            <a:off x="388419" y="957739"/>
            <a:ext cx="7942780" cy="4031873"/>
          </a:xfrm>
          <a:prstGeom prst="rect">
            <a:avLst/>
          </a:prstGeom>
        </p:spPr>
        <p:txBody>
          <a:bodyPr wrap="square" lIns="91440" tIns="45720" rIns="91440" bIns="45720" anchor="t">
            <a:spAutoFit/>
          </a:bodyPr>
          <a:lstStyle/>
          <a:p>
            <a:pPr marL="285750" lvl="0" indent="-285750">
              <a:buClr>
                <a:schemeClr val="dk1"/>
              </a:buClr>
              <a:buSzPts val="1100"/>
              <a:buFont typeface="Arial" panose="020B0604020202020204" pitchFamily="34" charset="0"/>
              <a:buChar char="•"/>
            </a:pPr>
            <a:r>
              <a:rPr lang="en-GB" dirty="0" err="1">
                <a:solidFill>
                  <a:srgbClr val="2ABBAD"/>
                </a:solidFill>
                <a:latin typeface="Calibri"/>
                <a:cs typeface="Calibri"/>
              </a:rPr>
              <a:t>Inngangur</a:t>
            </a:r>
            <a:endParaRPr lang="en-GB" dirty="0">
              <a:solidFill>
                <a:srgbClr val="2ABBAD"/>
              </a:solidFill>
              <a:latin typeface="Calibri"/>
              <a:cs typeface="Calibri"/>
            </a:endParaRPr>
          </a:p>
          <a:p>
            <a:pPr>
              <a:buClr>
                <a:schemeClr val="dk1"/>
              </a:buClr>
              <a:buSzPts val="1100"/>
            </a:pPr>
            <a:r>
              <a:rPr lang="en-GB" dirty="0">
                <a:solidFill>
                  <a:schemeClr val="tx1"/>
                </a:solidFill>
                <a:latin typeface="Calibri"/>
                <a:cs typeface="Calibri"/>
              </a:rPr>
              <a:t>	</a:t>
            </a:r>
            <a:r>
              <a:rPr lang="en-GB" sz="1200" dirty="0" err="1">
                <a:solidFill>
                  <a:schemeClr val="tx1"/>
                </a:solidFill>
                <a:latin typeface="Calibri"/>
                <a:cs typeface="Calibri"/>
              </a:rPr>
              <a:t>Hvaðan</a:t>
            </a:r>
            <a:r>
              <a:rPr lang="en-GB" sz="1200" dirty="0">
                <a:solidFill>
                  <a:schemeClr val="tx1"/>
                </a:solidFill>
                <a:latin typeface="Calibri"/>
                <a:cs typeface="Calibri"/>
              </a:rPr>
              <a:t> </a:t>
            </a:r>
            <a:r>
              <a:rPr lang="en-GB" sz="1200" dirty="0" err="1">
                <a:solidFill>
                  <a:schemeClr val="tx1"/>
                </a:solidFill>
                <a:latin typeface="Calibri"/>
                <a:cs typeface="Calibri"/>
              </a:rPr>
              <a:t>kemur</a:t>
            </a:r>
            <a:r>
              <a:rPr lang="en-GB" sz="1200" dirty="0">
                <a:solidFill>
                  <a:schemeClr val="tx1"/>
                </a:solidFill>
                <a:latin typeface="Calibri"/>
                <a:cs typeface="Calibri"/>
              </a:rPr>
              <a:t> </a:t>
            </a:r>
            <a:r>
              <a:rPr lang="en-GB" sz="1200" dirty="0" err="1">
                <a:solidFill>
                  <a:schemeClr val="tx1"/>
                </a:solidFill>
                <a:latin typeface="Calibri"/>
                <a:cs typeface="Calibri"/>
              </a:rPr>
              <a:t>þessi</a:t>
            </a:r>
            <a:r>
              <a:rPr lang="en-GB" sz="1200" dirty="0">
                <a:solidFill>
                  <a:schemeClr val="tx1"/>
                </a:solidFill>
                <a:latin typeface="Calibri"/>
                <a:cs typeface="Calibri"/>
              </a:rPr>
              <a:t> </a:t>
            </a:r>
            <a:r>
              <a:rPr lang="en-GB" sz="1200" dirty="0" err="1">
                <a:solidFill>
                  <a:schemeClr val="tx1"/>
                </a:solidFill>
                <a:latin typeface="Calibri"/>
                <a:cs typeface="Calibri"/>
              </a:rPr>
              <a:t>hæfnirammi</a:t>
            </a:r>
            <a:r>
              <a:rPr lang="en-GB" sz="1200" dirty="0">
                <a:solidFill>
                  <a:schemeClr val="tx1"/>
                </a:solidFill>
                <a:latin typeface="Calibri"/>
                <a:cs typeface="Calibri"/>
              </a:rPr>
              <a:t>?</a:t>
            </a:r>
          </a:p>
          <a:p>
            <a:pPr>
              <a:buClr>
                <a:schemeClr val="dk1"/>
              </a:buClr>
              <a:buSzPts val="1100"/>
            </a:pPr>
            <a:r>
              <a:rPr lang="en-GB" sz="1200" dirty="0">
                <a:solidFill>
                  <a:schemeClr val="tx1"/>
                </a:solidFill>
                <a:latin typeface="Calibri"/>
                <a:cs typeface="Calibri"/>
              </a:rPr>
              <a:t>	</a:t>
            </a:r>
            <a:r>
              <a:rPr lang="en-US" sz="1200" dirty="0" err="1">
                <a:latin typeface="Calibri"/>
                <a:cs typeface="Calibri"/>
              </a:rPr>
              <a:t>Lykilhæfni</a:t>
            </a:r>
            <a:r>
              <a:rPr lang="en-US" sz="1200" dirty="0">
                <a:latin typeface="Calibri"/>
                <a:cs typeface="Calibri"/>
              </a:rPr>
              <a:t> í </a:t>
            </a:r>
            <a:r>
              <a:rPr lang="en-US" sz="1200" dirty="0" err="1">
                <a:latin typeface="Calibri"/>
                <a:cs typeface="Calibri"/>
              </a:rPr>
              <a:t>símenntun</a:t>
            </a:r>
            <a:endParaRPr lang="en-US" sz="1200" dirty="0">
              <a:latin typeface="Calibri"/>
              <a:cs typeface="Calibri"/>
            </a:endParaRPr>
          </a:p>
          <a:p>
            <a:pPr>
              <a:buClr>
                <a:schemeClr val="dk1"/>
              </a:buClr>
              <a:buSzPts val="1100"/>
            </a:pPr>
            <a:r>
              <a:rPr lang="en-GB" sz="1200" dirty="0">
                <a:solidFill>
                  <a:schemeClr val="tx1"/>
                </a:solidFill>
                <a:latin typeface="Calibri"/>
                <a:cs typeface="Calibri"/>
              </a:rPr>
              <a:t>	</a:t>
            </a:r>
            <a:r>
              <a:rPr lang="en-GB" sz="1200" dirty="0" err="1">
                <a:solidFill>
                  <a:schemeClr val="tx1"/>
                </a:solidFill>
                <a:latin typeface="Calibri"/>
                <a:cs typeface="Calibri"/>
              </a:rPr>
              <a:t>Stafræn</a:t>
            </a:r>
            <a:r>
              <a:rPr lang="en-GB" sz="1200" dirty="0">
                <a:solidFill>
                  <a:schemeClr val="tx1"/>
                </a:solidFill>
                <a:latin typeface="Calibri"/>
                <a:cs typeface="Calibri"/>
              </a:rPr>
              <a:t> </a:t>
            </a:r>
            <a:r>
              <a:rPr lang="en-GB" sz="1200" dirty="0" err="1">
                <a:solidFill>
                  <a:schemeClr val="tx1"/>
                </a:solidFill>
                <a:latin typeface="Calibri"/>
                <a:cs typeface="Calibri"/>
              </a:rPr>
              <a:t>færni</a:t>
            </a:r>
            <a:r>
              <a:rPr lang="en-GB" sz="1200" dirty="0">
                <a:solidFill>
                  <a:schemeClr val="tx1"/>
                </a:solidFill>
                <a:latin typeface="Calibri"/>
                <a:cs typeface="Calibri"/>
              </a:rPr>
              <a:t>. </a:t>
            </a:r>
            <a:r>
              <a:rPr lang="en-GB" sz="1200" dirty="0" err="1">
                <a:solidFill>
                  <a:schemeClr val="tx1"/>
                </a:solidFill>
                <a:latin typeface="Calibri"/>
                <a:cs typeface="Calibri"/>
              </a:rPr>
              <a:t>Frumkvæði</a:t>
            </a:r>
            <a:r>
              <a:rPr lang="en-GB" sz="1200" dirty="0">
                <a:solidFill>
                  <a:schemeClr val="tx1"/>
                </a:solidFill>
                <a:latin typeface="Calibri"/>
                <a:cs typeface="Calibri"/>
              </a:rPr>
              <a:t> </a:t>
            </a:r>
            <a:r>
              <a:rPr lang="en-GB" sz="1200" dirty="0" err="1">
                <a:solidFill>
                  <a:schemeClr val="tx1"/>
                </a:solidFill>
                <a:latin typeface="Calibri"/>
                <a:cs typeface="Calibri"/>
              </a:rPr>
              <a:t>og</a:t>
            </a:r>
            <a:r>
              <a:rPr lang="en-GB" sz="1200" dirty="0">
                <a:solidFill>
                  <a:schemeClr val="tx1"/>
                </a:solidFill>
                <a:latin typeface="Calibri"/>
                <a:cs typeface="Calibri"/>
              </a:rPr>
              <a:t> </a:t>
            </a:r>
            <a:r>
              <a:rPr lang="en-GB" sz="1200" dirty="0" err="1">
                <a:solidFill>
                  <a:schemeClr val="tx1"/>
                </a:solidFill>
                <a:latin typeface="Calibri"/>
                <a:cs typeface="Calibri"/>
              </a:rPr>
              <a:t>frumkvöðlafærni</a:t>
            </a:r>
            <a:endParaRPr lang="en-GB" sz="1200" dirty="0">
              <a:solidFill>
                <a:schemeClr val="tx1"/>
              </a:solidFill>
              <a:latin typeface="Calibri"/>
              <a:cs typeface="Calibri"/>
            </a:endParaRPr>
          </a:p>
          <a:p>
            <a:pPr marL="171450" indent="-171450">
              <a:buClr>
                <a:schemeClr val="dk1"/>
              </a:buClr>
              <a:buSzPts val="1100"/>
              <a:buFont typeface="Arial" panose="020B0604020202020204" pitchFamily="34" charset="0"/>
              <a:buChar char="•"/>
            </a:pPr>
            <a:r>
              <a:rPr lang="en-GB" sz="1200" dirty="0">
                <a:solidFill>
                  <a:schemeClr val="tx1"/>
                </a:solidFill>
                <a:latin typeface="Calibri"/>
                <a:cs typeface="Calibri"/>
              </a:rPr>
              <a:t>     </a:t>
            </a:r>
            <a:r>
              <a:rPr lang="en-GB" dirty="0">
                <a:solidFill>
                  <a:srgbClr val="2ABBAD"/>
                </a:solidFill>
                <a:latin typeface="Calibri"/>
                <a:cs typeface="Calibri"/>
              </a:rPr>
              <a:t>1. </a:t>
            </a:r>
            <a:r>
              <a:rPr lang="en-GB" dirty="0" err="1">
                <a:solidFill>
                  <a:srgbClr val="2ABBAD"/>
                </a:solidFill>
                <a:latin typeface="Calibri"/>
                <a:cs typeface="Calibri"/>
              </a:rPr>
              <a:t>hluti</a:t>
            </a:r>
            <a:r>
              <a:rPr lang="en-GB" dirty="0">
                <a:solidFill>
                  <a:srgbClr val="2ABBAD"/>
                </a:solidFill>
                <a:latin typeface="Calibri"/>
                <a:cs typeface="Calibri"/>
              </a:rPr>
              <a:t>: </a:t>
            </a:r>
            <a:r>
              <a:rPr lang="en-GB" dirty="0" err="1">
                <a:solidFill>
                  <a:srgbClr val="2ABBAD"/>
                </a:solidFill>
                <a:latin typeface="Calibri"/>
                <a:cs typeface="Calibri"/>
              </a:rPr>
              <a:t>Hvað</a:t>
            </a:r>
            <a:r>
              <a:rPr lang="en-GB" dirty="0">
                <a:solidFill>
                  <a:srgbClr val="2ABBAD"/>
                </a:solidFill>
                <a:latin typeface="Calibri"/>
                <a:cs typeface="Calibri"/>
              </a:rPr>
              <a:t> er </a:t>
            </a:r>
            <a:r>
              <a:rPr lang="en-GB" dirty="0" err="1">
                <a:solidFill>
                  <a:srgbClr val="2ABBAD"/>
                </a:solidFill>
                <a:latin typeface="Calibri"/>
                <a:cs typeface="Calibri"/>
              </a:rPr>
              <a:t>EntreComp</a:t>
            </a:r>
            <a:r>
              <a:rPr lang="en-GB" dirty="0">
                <a:solidFill>
                  <a:srgbClr val="2ABBAD"/>
                </a:solidFill>
                <a:latin typeface="Calibri"/>
                <a:cs typeface="Calibri"/>
              </a:rPr>
              <a:t> </a:t>
            </a:r>
            <a:r>
              <a:rPr lang="en-GB" dirty="0" err="1">
                <a:solidFill>
                  <a:srgbClr val="2ABBAD"/>
                </a:solidFill>
                <a:latin typeface="Calibri"/>
                <a:cs typeface="Calibri"/>
              </a:rPr>
              <a:t>hæfniramminn</a:t>
            </a:r>
            <a:r>
              <a:rPr lang="en-GB" dirty="0">
                <a:solidFill>
                  <a:srgbClr val="2ABBAD"/>
                </a:solidFill>
                <a:latin typeface="Calibri"/>
                <a:cs typeface="Calibri"/>
              </a:rPr>
              <a:t>?</a:t>
            </a:r>
          </a:p>
          <a:p>
            <a:pPr>
              <a:buClr>
                <a:schemeClr val="dk1"/>
              </a:buClr>
              <a:buSzPts val="1100"/>
            </a:pPr>
            <a:r>
              <a:rPr lang="en-GB" dirty="0">
                <a:solidFill>
                  <a:schemeClr val="tx1"/>
                </a:solidFill>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Hæfnirammi</a:t>
            </a:r>
            <a:r>
              <a:rPr lang="en-US" sz="1200" dirty="0">
                <a:latin typeface="Calibri" panose="020F0502020204030204" pitchFamily="34" charset="0"/>
                <a:cs typeface="Calibri" panose="020F0502020204030204" pitchFamily="34" charset="0"/>
              </a:rPr>
              <a:t> um </a:t>
            </a:r>
            <a:r>
              <a:rPr lang="en-US" sz="1200" dirty="0" err="1">
                <a:latin typeface="Calibri" panose="020F0502020204030204" pitchFamily="34" charset="0"/>
                <a:cs typeface="Calibri" panose="020F0502020204030204" pitchFamily="34" charset="0"/>
              </a:rPr>
              <a:t>frumkvöðlahæfni</a:t>
            </a:r>
            <a:endParaRPr lang="en-US" sz="1200" dirty="0">
              <a:latin typeface="Calibri" panose="020F0502020204030204" pitchFamily="34" charset="0"/>
              <a:cs typeface="Calibri" panose="020F0502020204030204" pitchFamily="34" charset="0"/>
            </a:endParaRP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Uppbygging</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og</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skipulag</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EntreComp</a:t>
            </a:r>
            <a:endParaRPr lang="en-US" sz="1200" dirty="0">
              <a:latin typeface="Calibri" panose="020F0502020204030204" pitchFamily="34" charset="0"/>
              <a:cs typeface="Calibri" panose="020F0502020204030204" pitchFamily="34" charset="0"/>
            </a:endParaRP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15 </a:t>
            </a:r>
            <a:r>
              <a:rPr lang="en-US" sz="1200" dirty="0" err="1">
                <a:latin typeface="Calibri" panose="020F0502020204030204" pitchFamily="34" charset="0"/>
                <a:cs typeface="Calibri" panose="020F0502020204030204" pitchFamily="34" charset="0"/>
              </a:rPr>
              <a:t>hæfnisvið</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EntreComp</a:t>
            </a:r>
            <a:r>
              <a:rPr lang="en-US" sz="1200" dirty="0">
                <a:latin typeface="Calibri" panose="020F0502020204030204" pitchFamily="34" charset="0"/>
                <a:cs typeface="Calibri" panose="020F0502020204030204" pitchFamily="34" charset="0"/>
              </a:rPr>
              <a:t>  </a:t>
            </a: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8-laga </a:t>
            </a:r>
            <a:r>
              <a:rPr lang="en-US" sz="1200" dirty="0" err="1">
                <a:latin typeface="Calibri" panose="020F0502020204030204" pitchFamily="34" charset="0"/>
                <a:cs typeface="Calibri" panose="020F0502020204030204" pitchFamily="34" charset="0"/>
              </a:rPr>
              <a:t>hæfnislíkan</a:t>
            </a:r>
            <a:endParaRPr lang="en-US" sz="1200" dirty="0">
              <a:latin typeface="Calibri" panose="020F0502020204030204" pitchFamily="34" charset="0"/>
              <a:cs typeface="Calibri" panose="020F0502020204030204" pitchFamily="34" charset="0"/>
            </a:endParaRP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Hvað</a:t>
            </a:r>
            <a:r>
              <a:rPr lang="en-GB" sz="1200" dirty="0">
                <a:solidFill>
                  <a:schemeClr val="tx1"/>
                </a:solidFill>
                <a:latin typeface="Calibri" panose="020F0502020204030204" pitchFamily="34" charset="0"/>
                <a:cs typeface="Calibri" panose="020F0502020204030204" pitchFamily="34" charset="0"/>
              </a:rPr>
              <a:t> er </a:t>
            </a:r>
            <a:r>
              <a:rPr lang="en-GB" sz="1200" dirty="0" err="1">
                <a:solidFill>
                  <a:schemeClr val="tx1"/>
                </a:solidFill>
                <a:latin typeface="Calibri" panose="020F0502020204030204" pitchFamily="34" charset="0"/>
                <a:cs typeface="Calibri" panose="020F0502020204030204" pitchFamily="34" charset="0"/>
              </a:rPr>
              <a:t>hægt</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að</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gera</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með</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EntreComp</a:t>
            </a:r>
            <a:r>
              <a:rPr lang="en-GB" sz="1200" dirty="0">
                <a:solidFill>
                  <a:schemeClr val="tx1"/>
                </a:solidFill>
                <a:latin typeface="Calibri" panose="020F0502020204030204" pitchFamily="34" charset="0"/>
                <a:cs typeface="Calibri" panose="020F0502020204030204" pitchFamily="34" charset="0"/>
              </a:rPr>
              <a:t>?</a:t>
            </a:r>
          </a:p>
          <a:p>
            <a:pPr marL="285750" indent="-285750">
              <a:buClr>
                <a:schemeClr val="dk1"/>
              </a:buClr>
              <a:buSzPts val="1100"/>
              <a:buFont typeface="Arial" panose="020B0604020202020204" pitchFamily="34" charset="0"/>
              <a:buChar char="•"/>
            </a:pPr>
            <a:r>
              <a:rPr lang="en-GB" dirty="0">
                <a:solidFill>
                  <a:srgbClr val="2ABBAD"/>
                </a:solidFill>
                <a:latin typeface="Calibri"/>
                <a:cs typeface="Calibri"/>
              </a:rPr>
              <a:t>2. </a:t>
            </a:r>
            <a:r>
              <a:rPr lang="en-GB" dirty="0" err="1">
                <a:solidFill>
                  <a:srgbClr val="2ABBAD"/>
                </a:solidFill>
                <a:latin typeface="Calibri"/>
                <a:cs typeface="Calibri"/>
              </a:rPr>
              <a:t>hluti</a:t>
            </a:r>
            <a:r>
              <a:rPr lang="en-GB" dirty="0">
                <a:solidFill>
                  <a:srgbClr val="2ABBAD"/>
                </a:solidFill>
                <a:latin typeface="Calibri"/>
                <a:cs typeface="Calibri"/>
              </a:rPr>
              <a:t>:  </a:t>
            </a:r>
            <a:r>
              <a:rPr lang="en-GB" dirty="0" err="1">
                <a:solidFill>
                  <a:srgbClr val="2ABBAD"/>
                </a:solidFill>
                <a:latin typeface="Calibri"/>
                <a:cs typeface="Calibri"/>
              </a:rPr>
              <a:t>Nánar</a:t>
            </a:r>
            <a:r>
              <a:rPr lang="en-GB" dirty="0">
                <a:solidFill>
                  <a:srgbClr val="2ABBAD"/>
                </a:solidFill>
                <a:latin typeface="Calibri"/>
                <a:cs typeface="Calibri"/>
              </a:rPr>
              <a:t> um </a:t>
            </a:r>
            <a:r>
              <a:rPr lang="en-GB" dirty="0" err="1">
                <a:solidFill>
                  <a:srgbClr val="2ABBAD"/>
                </a:solidFill>
                <a:latin typeface="Calibri"/>
                <a:cs typeface="Calibri"/>
              </a:rPr>
              <a:t>EntreComp</a:t>
            </a:r>
            <a:r>
              <a:rPr lang="en-GB" dirty="0">
                <a:solidFill>
                  <a:srgbClr val="2ABBAD"/>
                </a:solidFill>
                <a:latin typeface="Calibri"/>
                <a:cs typeface="Calibri"/>
              </a:rPr>
              <a:t> </a:t>
            </a:r>
            <a:r>
              <a:rPr lang="en-GB" dirty="0" err="1">
                <a:solidFill>
                  <a:srgbClr val="2ABBAD"/>
                </a:solidFill>
                <a:latin typeface="Calibri"/>
                <a:cs typeface="Calibri"/>
              </a:rPr>
              <a:t>hæfnirammann</a:t>
            </a:r>
            <a:endParaRPr lang="en-GB" dirty="0">
              <a:solidFill>
                <a:srgbClr val="2ABBAD"/>
              </a:solidFill>
              <a:latin typeface="Calibri"/>
              <a:cs typeface="Calibri"/>
            </a:endParaRPr>
          </a:p>
          <a:p>
            <a:pPr lvl="1">
              <a:buClr>
                <a:schemeClr val="dk1"/>
              </a:buClr>
              <a:buSzPts val="1100"/>
            </a:pPr>
            <a:r>
              <a:rPr lang="en-GB" sz="1200" dirty="0">
                <a:solidFill>
                  <a:schemeClr val="tx1"/>
                </a:solidFill>
                <a:latin typeface="Calibri"/>
                <a:cs typeface="Calibri"/>
              </a:rPr>
              <a:t>                           </a:t>
            </a:r>
            <a:r>
              <a:rPr lang="en-GB" sz="1200" dirty="0" err="1">
                <a:solidFill>
                  <a:schemeClr val="tx1"/>
                </a:solidFill>
                <a:latin typeface="Calibri"/>
                <a:cs typeface="Calibri"/>
              </a:rPr>
              <a:t>Ítarleg</a:t>
            </a:r>
            <a:r>
              <a:rPr lang="en-GB" sz="1200" dirty="0">
                <a:solidFill>
                  <a:schemeClr val="tx1"/>
                </a:solidFill>
                <a:latin typeface="Calibri"/>
                <a:cs typeface="Calibri"/>
              </a:rPr>
              <a:t> </a:t>
            </a:r>
            <a:r>
              <a:rPr lang="en-GB" sz="1200" dirty="0" err="1">
                <a:solidFill>
                  <a:schemeClr val="tx1"/>
                </a:solidFill>
                <a:latin typeface="Calibri"/>
                <a:cs typeface="Calibri"/>
              </a:rPr>
              <a:t>sundurliðun</a:t>
            </a:r>
            <a:r>
              <a:rPr lang="en-GB" sz="1200" dirty="0">
                <a:solidFill>
                  <a:schemeClr val="tx1"/>
                </a:solidFill>
                <a:latin typeface="Calibri"/>
                <a:cs typeface="Calibri"/>
              </a:rPr>
              <a:t> á </a:t>
            </a:r>
            <a:r>
              <a:rPr lang="en-GB" sz="1200" dirty="0" err="1">
                <a:solidFill>
                  <a:schemeClr val="tx1"/>
                </a:solidFill>
                <a:latin typeface="Calibri"/>
                <a:cs typeface="Calibri"/>
              </a:rPr>
              <a:t>EntreComp</a:t>
            </a:r>
            <a:r>
              <a:rPr lang="en-GB" sz="1200" dirty="0">
                <a:solidFill>
                  <a:schemeClr val="tx1"/>
                </a:solidFill>
                <a:latin typeface="Calibri"/>
                <a:cs typeface="Calibri"/>
              </a:rPr>
              <a:t> – </a:t>
            </a:r>
            <a:r>
              <a:rPr lang="en-GB" sz="1200" dirty="0" err="1">
                <a:solidFill>
                  <a:schemeClr val="tx1"/>
                </a:solidFill>
                <a:latin typeface="Calibri"/>
                <a:cs typeface="Calibri"/>
              </a:rPr>
              <a:t>Hæfni</a:t>
            </a:r>
            <a:r>
              <a:rPr lang="en-GB" sz="1200" dirty="0">
                <a:solidFill>
                  <a:schemeClr val="tx1"/>
                </a:solidFill>
                <a:latin typeface="Calibri"/>
                <a:cs typeface="Calibri"/>
              </a:rPr>
              <a:t> </a:t>
            </a:r>
            <a:r>
              <a:rPr lang="en-GB" sz="1200" dirty="0" err="1">
                <a:solidFill>
                  <a:schemeClr val="tx1"/>
                </a:solidFill>
                <a:latin typeface="Calibri"/>
                <a:cs typeface="Calibri"/>
              </a:rPr>
              <a:t>og</a:t>
            </a:r>
            <a:r>
              <a:rPr lang="en-GB" sz="1200" dirty="0">
                <a:solidFill>
                  <a:schemeClr val="tx1"/>
                </a:solidFill>
                <a:latin typeface="Calibri"/>
                <a:cs typeface="Calibri"/>
              </a:rPr>
              <a:t> </a:t>
            </a:r>
            <a:r>
              <a:rPr lang="en-GB" sz="1200" dirty="0" err="1">
                <a:solidFill>
                  <a:schemeClr val="tx1"/>
                </a:solidFill>
                <a:latin typeface="Calibri"/>
                <a:cs typeface="Calibri"/>
              </a:rPr>
              <a:t>undirhæfni</a:t>
            </a:r>
            <a:endParaRPr lang="en-GB" sz="1200" dirty="0">
              <a:solidFill>
                <a:schemeClr val="tx1"/>
              </a:solidFill>
              <a:latin typeface="Calibri"/>
              <a:cs typeface="Calibri"/>
            </a:endParaRPr>
          </a:p>
          <a:p>
            <a:pPr lvl="1">
              <a:buClr>
                <a:schemeClr val="dk1"/>
              </a:buClr>
              <a:buSzPts val="1100"/>
            </a:pPr>
            <a:r>
              <a:rPr lang="en-GB" sz="1200" dirty="0">
                <a:solidFill>
                  <a:schemeClr val="tx1"/>
                </a:solidFill>
                <a:latin typeface="Calibri"/>
                <a:cs typeface="Calibri"/>
              </a:rPr>
              <a:t>	</a:t>
            </a:r>
            <a:r>
              <a:rPr lang="en-GB" sz="1200" dirty="0" err="1">
                <a:solidFill>
                  <a:schemeClr val="tx1"/>
                </a:solidFill>
                <a:latin typeface="Calibri"/>
                <a:cs typeface="Calibri"/>
              </a:rPr>
              <a:t>Hugmyndir</a:t>
            </a:r>
            <a:r>
              <a:rPr lang="en-GB" sz="1200" dirty="0">
                <a:solidFill>
                  <a:schemeClr val="tx1"/>
                </a:solidFill>
                <a:latin typeface="Calibri"/>
                <a:cs typeface="Calibri"/>
              </a:rPr>
              <a:t> </a:t>
            </a:r>
            <a:r>
              <a:rPr lang="en-GB" sz="1200" dirty="0" err="1">
                <a:solidFill>
                  <a:schemeClr val="tx1"/>
                </a:solidFill>
                <a:latin typeface="Calibri"/>
                <a:cs typeface="Calibri"/>
              </a:rPr>
              <a:t>og</a:t>
            </a:r>
            <a:r>
              <a:rPr lang="en-GB" sz="1200" dirty="0">
                <a:solidFill>
                  <a:schemeClr val="tx1"/>
                </a:solidFill>
                <a:latin typeface="Calibri"/>
                <a:cs typeface="Calibri"/>
              </a:rPr>
              <a:t> 	</a:t>
            </a:r>
            <a:r>
              <a:rPr lang="en-GB" sz="1200" dirty="0" err="1">
                <a:solidFill>
                  <a:schemeClr val="tx1"/>
                </a:solidFill>
                <a:latin typeface="Calibri"/>
                <a:cs typeface="Calibri"/>
              </a:rPr>
              <a:t>tækifæri</a:t>
            </a:r>
            <a:endParaRPr lang="en-GB" sz="1200" dirty="0">
              <a:solidFill>
                <a:schemeClr val="tx1"/>
              </a:solidFill>
              <a:latin typeface="Calibri"/>
              <a:cs typeface="Calibri"/>
            </a:endParaRPr>
          </a:p>
          <a:p>
            <a:pPr lvl="1">
              <a:buClr>
                <a:schemeClr val="dk1"/>
              </a:buClr>
              <a:buSzPts val="1100"/>
            </a:pPr>
            <a:r>
              <a:rPr lang="en-GB" sz="1200" dirty="0">
                <a:solidFill>
                  <a:schemeClr val="tx1"/>
                </a:solidFill>
                <a:latin typeface="Calibri"/>
                <a:cs typeface="Calibri"/>
              </a:rPr>
              <a:t>	</a:t>
            </a:r>
            <a:r>
              <a:rPr lang="en-GB" sz="1200" dirty="0" err="1">
                <a:solidFill>
                  <a:schemeClr val="tx1"/>
                </a:solidFill>
                <a:latin typeface="Calibri"/>
                <a:cs typeface="Calibri"/>
              </a:rPr>
              <a:t>Aðföng</a:t>
            </a:r>
            <a:endParaRPr lang="en-GB" sz="1200" dirty="0">
              <a:solidFill>
                <a:schemeClr val="tx1"/>
              </a:solidFill>
              <a:latin typeface="Calibri"/>
              <a:cs typeface="Calibri"/>
            </a:endParaRPr>
          </a:p>
          <a:p>
            <a:pPr lvl="1">
              <a:buClr>
                <a:schemeClr val="dk1"/>
              </a:buClr>
              <a:buSzPts val="1100"/>
            </a:pPr>
            <a:r>
              <a:rPr lang="en-GB" sz="1200" dirty="0">
                <a:solidFill>
                  <a:schemeClr val="tx1"/>
                </a:solidFill>
                <a:latin typeface="Calibri"/>
                <a:cs typeface="Calibri"/>
              </a:rPr>
              <a:t>	</a:t>
            </a:r>
            <a:r>
              <a:rPr lang="en-GB" sz="1200" dirty="0" err="1">
                <a:solidFill>
                  <a:schemeClr val="tx1"/>
                </a:solidFill>
                <a:latin typeface="Calibri"/>
                <a:cs typeface="Calibri"/>
              </a:rPr>
              <a:t>Að</a:t>
            </a:r>
            <a:r>
              <a:rPr lang="en-GB" sz="1200" dirty="0">
                <a:solidFill>
                  <a:schemeClr val="tx1"/>
                </a:solidFill>
                <a:latin typeface="Calibri"/>
                <a:cs typeface="Calibri"/>
              </a:rPr>
              <a:t> </a:t>
            </a:r>
            <a:r>
              <a:rPr lang="en-GB" sz="1200" dirty="0" err="1">
                <a:solidFill>
                  <a:schemeClr val="tx1"/>
                </a:solidFill>
                <a:latin typeface="Calibri"/>
                <a:cs typeface="Calibri"/>
              </a:rPr>
              <a:t>hefjast</a:t>
            </a:r>
            <a:r>
              <a:rPr lang="en-GB" sz="1200" dirty="0">
                <a:solidFill>
                  <a:schemeClr val="tx1"/>
                </a:solidFill>
                <a:latin typeface="Calibri"/>
                <a:cs typeface="Calibri"/>
              </a:rPr>
              <a:t> </a:t>
            </a:r>
            <a:r>
              <a:rPr lang="en-GB" sz="1200" dirty="0" err="1">
                <a:solidFill>
                  <a:schemeClr val="tx1"/>
                </a:solidFill>
                <a:latin typeface="Calibri"/>
                <a:cs typeface="Calibri"/>
              </a:rPr>
              <a:t>handa</a:t>
            </a:r>
            <a:endParaRPr lang="en-GB" sz="1200" dirty="0">
              <a:solidFill>
                <a:schemeClr val="tx1"/>
              </a:solidFill>
              <a:latin typeface="Calibri" panose="020F0502020204030204" pitchFamily="34" charset="0"/>
              <a:cs typeface="Calibri" panose="020F0502020204030204" pitchFamily="34" charset="0"/>
            </a:endParaRPr>
          </a:p>
          <a:p>
            <a:pPr marL="285750" lvl="1" indent="-285750">
              <a:buClr>
                <a:schemeClr val="dk1"/>
              </a:buClr>
              <a:buSzPts val="1100"/>
              <a:buFont typeface="Arial" panose="020B0604020202020204" pitchFamily="34" charset="0"/>
              <a:buChar char="•"/>
            </a:pPr>
            <a:r>
              <a:rPr lang="en-GB" dirty="0">
                <a:solidFill>
                  <a:srgbClr val="2ABBAD"/>
                </a:solidFill>
                <a:latin typeface="Calibri"/>
                <a:cs typeface="Calibri"/>
              </a:rPr>
              <a:t>3. </a:t>
            </a:r>
            <a:r>
              <a:rPr lang="en-GB" dirty="0" err="1">
                <a:solidFill>
                  <a:srgbClr val="2ABBAD"/>
                </a:solidFill>
                <a:latin typeface="Calibri"/>
                <a:cs typeface="Calibri"/>
              </a:rPr>
              <a:t>hluti</a:t>
            </a:r>
            <a:r>
              <a:rPr lang="en-GB" dirty="0">
                <a:solidFill>
                  <a:srgbClr val="2ABBAD"/>
                </a:solidFill>
                <a:latin typeface="Calibri"/>
                <a:cs typeface="Calibri"/>
              </a:rPr>
              <a:t>:  </a:t>
            </a:r>
            <a:r>
              <a:rPr lang="en-GB" dirty="0" err="1">
                <a:solidFill>
                  <a:srgbClr val="2ABBAD"/>
                </a:solidFill>
                <a:latin typeface="Calibri"/>
                <a:cs typeface="Calibri"/>
              </a:rPr>
              <a:t>DigComp</a:t>
            </a:r>
            <a:r>
              <a:rPr lang="en-GB" dirty="0">
                <a:solidFill>
                  <a:srgbClr val="2ABBAD"/>
                </a:solidFill>
                <a:latin typeface="Calibri"/>
                <a:cs typeface="Calibri"/>
              </a:rPr>
              <a:t> </a:t>
            </a:r>
            <a:r>
              <a:rPr lang="en-GB" dirty="0" err="1">
                <a:solidFill>
                  <a:srgbClr val="2ABBAD"/>
                </a:solidFill>
                <a:latin typeface="Calibri"/>
                <a:cs typeface="Calibri"/>
              </a:rPr>
              <a:t>hæfniramminn</a:t>
            </a:r>
            <a:endParaRPr lang="en-GB" dirty="0" err="1">
              <a:solidFill>
                <a:srgbClr val="2ABBAD"/>
              </a:solidFill>
              <a:latin typeface="Calibri" panose="020F0502020204030204" pitchFamily="34" charset="0"/>
              <a:cs typeface="Calibri" panose="020F0502020204030204" pitchFamily="34" charset="0"/>
            </a:endParaRPr>
          </a:p>
          <a:p>
            <a:pPr lvl="1">
              <a:buClr>
                <a:schemeClr val="dk1"/>
              </a:buClr>
              <a:buSzPts val="1100"/>
            </a:pPr>
            <a:r>
              <a:rPr lang="en-GB" sz="1200" dirty="0">
                <a:solidFill>
                  <a:schemeClr val="tx1"/>
                </a:solidFill>
                <a:latin typeface="Calibri"/>
                <a:cs typeface="Calibri"/>
              </a:rPr>
              <a:t>	</a:t>
            </a:r>
            <a:r>
              <a:rPr lang="en-GB" sz="1200" dirty="0" err="1">
                <a:solidFill>
                  <a:schemeClr val="tx1"/>
                </a:solidFill>
                <a:latin typeface="Calibri"/>
                <a:cs typeface="Calibri"/>
              </a:rPr>
              <a:t>Stærð</a:t>
            </a:r>
            <a:r>
              <a:rPr lang="en-GB" sz="1200" dirty="0">
                <a:solidFill>
                  <a:schemeClr val="tx1"/>
                </a:solidFill>
                <a:latin typeface="Calibri"/>
                <a:cs typeface="Calibri"/>
              </a:rPr>
              <a:t> </a:t>
            </a:r>
            <a:r>
              <a:rPr lang="en-GB" sz="1200" dirty="0" err="1">
                <a:solidFill>
                  <a:schemeClr val="tx1"/>
                </a:solidFill>
                <a:latin typeface="Calibri"/>
                <a:cs typeface="Calibri"/>
              </a:rPr>
              <a:t>og</a:t>
            </a:r>
            <a:r>
              <a:rPr lang="en-GB" sz="1200" dirty="0">
                <a:solidFill>
                  <a:schemeClr val="tx1"/>
                </a:solidFill>
                <a:latin typeface="Calibri"/>
                <a:cs typeface="Calibri"/>
              </a:rPr>
              <a:t> </a:t>
            </a:r>
            <a:r>
              <a:rPr lang="en-GB" sz="1200" dirty="0" err="1">
                <a:solidFill>
                  <a:schemeClr val="tx1"/>
                </a:solidFill>
                <a:latin typeface="Calibri"/>
                <a:cs typeface="Calibri"/>
              </a:rPr>
              <a:t>umfang</a:t>
            </a:r>
            <a:endParaRPr lang="en-GB" sz="12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1200" dirty="0">
                <a:solidFill>
                  <a:schemeClr val="tx1"/>
                </a:solidFill>
                <a:latin typeface="Calibri"/>
                <a:cs typeface="Calibri"/>
              </a:rPr>
              <a:t>                           </a:t>
            </a:r>
            <a:r>
              <a:rPr lang="en-GB" sz="1200" dirty="0" err="1">
                <a:solidFill>
                  <a:schemeClr val="tx1"/>
                </a:solidFill>
                <a:latin typeface="Calibri"/>
                <a:cs typeface="Calibri"/>
              </a:rPr>
              <a:t>Efni</a:t>
            </a:r>
            <a:r>
              <a:rPr lang="en-GB" sz="1200" dirty="0">
                <a:solidFill>
                  <a:schemeClr val="tx1"/>
                </a:solidFill>
                <a:latin typeface="Calibri"/>
                <a:cs typeface="Calibri"/>
              </a:rPr>
              <a:t> </a:t>
            </a:r>
            <a:r>
              <a:rPr lang="en-GB" sz="1200" dirty="0" err="1">
                <a:solidFill>
                  <a:schemeClr val="tx1"/>
                </a:solidFill>
                <a:latin typeface="Calibri"/>
                <a:cs typeface="Calibri"/>
              </a:rPr>
              <a:t>og</a:t>
            </a:r>
            <a:r>
              <a:rPr lang="en-GB" sz="1200" dirty="0">
                <a:solidFill>
                  <a:schemeClr val="tx1"/>
                </a:solidFill>
                <a:latin typeface="Calibri"/>
                <a:cs typeface="Calibri"/>
              </a:rPr>
              <a:t> </a:t>
            </a:r>
            <a:r>
              <a:rPr lang="en-GB" sz="1200" dirty="0" err="1">
                <a:solidFill>
                  <a:schemeClr val="tx1"/>
                </a:solidFill>
                <a:latin typeface="Calibri"/>
                <a:cs typeface="Calibri"/>
              </a:rPr>
              <a:t>uppbygging</a:t>
            </a:r>
            <a:endParaRPr lang="en-GB" sz="12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en-GB" dirty="0">
                <a:solidFill>
                  <a:schemeClr val="tx1"/>
                </a:solidFill>
                <a:latin typeface="Calibri" panose="020F0502020204030204" pitchFamily="34" charset="0"/>
                <a:cs typeface="Calibri" panose="020F0502020204030204" pitchFamily="34" charset="0"/>
              </a:rPr>
              <a:t>	</a:t>
            </a:r>
          </a:p>
          <a:p>
            <a:pPr marL="285750" lvl="0" indent="-285750">
              <a:buClr>
                <a:schemeClr val="dk1"/>
              </a:buClr>
              <a:buSzPts val="11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308324"/>
          </a:xfrm>
          <a:prstGeom prst="rect">
            <a:avLst/>
          </a:prstGeom>
        </p:spPr>
        <p:txBody>
          <a:bodyPr wrap="square">
            <a:spAutoFit/>
          </a:bodyPr>
          <a:lstStyle/>
          <a:p>
            <a:pPr marL="285750" indent="-285750" algn="just">
              <a:buFont typeface="Arial" panose="020B0604020202020204" pitchFamily="34" charset="0"/>
              <a:buChar char="•"/>
            </a:pPr>
            <a:r>
              <a:rPr lang="en-GB" sz="1800" dirty="0" err="1">
                <a:solidFill>
                  <a:schemeClr val="tx1"/>
                </a:solidFill>
                <a:latin typeface="Calibri" panose="020F0502020204030204" pitchFamily="34" charset="0"/>
                <a:cs typeface="Calibri" panose="020F0502020204030204" pitchFamily="34" charset="0"/>
              </a:rPr>
              <a:t>Þú</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getur</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treyst</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á</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að</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EntreComp</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beini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þér</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að</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þeim</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þjálfunarsviðum</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sem</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fagmenn</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og</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sérfræðingar</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hafa</a:t>
            </a:r>
            <a:r>
              <a:rPr lang="en-GB" sz="1800" dirty="0">
                <a:solidFill>
                  <a:schemeClr val="tx1"/>
                </a:solidFill>
                <a:latin typeface="Calibri" panose="020F0502020204030204" pitchFamily="34" charset="0"/>
                <a:cs typeface="Calibri" panose="020F0502020204030204" pitchFamily="34" charset="0"/>
              </a:rPr>
              <a:t> bent </a:t>
            </a:r>
            <a:r>
              <a:rPr lang="en-GB" sz="1800" dirty="0" err="1">
                <a:solidFill>
                  <a:schemeClr val="tx1"/>
                </a:solidFill>
                <a:latin typeface="Calibri" panose="020F0502020204030204" pitchFamily="34" charset="0"/>
                <a:cs typeface="Calibri" panose="020F0502020204030204" pitchFamily="34" charset="0"/>
              </a:rPr>
              <a:t>á</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að</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efli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frumkvöðlavitund</a:t>
            </a:r>
            <a:r>
              <a:rPr lang="en-GB" sz="1800" dirty="0">
                <a:solidFill>
                  <a:schemeClr val="tx1"/>
                </a:solidFill>
                <a:latin typeface="Calibri" panose="020F0502020204030204" pitchFamily="34" charset="0"/>
                <a:cs typeface="Calibri" panose="020F0502020204030204" pitchFamily="34" charset="0"/>
              </a:rPr>
              <a:t>.</a:t>
            </a:r>
          </a:p>
          <a:p>
            <a:pPr algn="just"/>
            <a:endParaRPr lang="en-GB"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err="1">
                <a:solidFill>
                  <a:schemeClr val="tx1"/>
                </a:solidFill>
                <a:latin typeface="Calibri" panose="020F0502020204030204" pitchFamily="34" charset="0"/>
                <a:cs typeface="Calibri" panose="020F0502020204030204" pitchFamily="34" charset="0"/>
              </a:rPr>
              <a:t>EntreComp</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veitir</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þér</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skýrar</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leiðbeiningar</a:t>
            </a:r>
            <a:r>
              <a:rPr lang="en-GB" sz="1800" dirty="0">
                <a:solidFill>
                  <a:schemeClr val="tx1"/>
                </a:solidFill>
                <a:latin typeface="Calibri" panose="020F0502020204030204" pitchFamily="34" charset="0"/>
                <a:cs typeface="Calibri" panose="020F0502020204030204" pitchFamily="34" charset="0"/>
              </a:rPr>
              <a:t> um </a:t>
            </a:r>
            <a:r>
              <a:rPr lang="en-GB" sz="1800" dirty="0" err="1">
                <a:solidFill>
                  <a:schemeClr val="tx1"/>
                </a:solidFill>
                <a:latin typeface="Calibri" panose="020F0502020204030204" pitchFamily="34" charset="0"/>
                <a:cs typeface="Calibri" panose="020F0502020204030204" pitchFamily="34" charset="0"/>
              </a:rPr>
              <a:t>hvað</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eigi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að</a:t>
            </a:r>
            <a:r>
              <a:rPr lang="en-GB" sz="1800" dirty="0">
                <a:solidFill>
                  <a:schemeClr val="tx1"/>
                </a:solidFill>
                <a:latin typeface="Calibri" panose="020F0502020204030204" pitchFamily="34" charset="0"/>
                <a:cs typeface="Calibri" panose="020F0502020204030204" pitchFamily="34" charset="0"/>
              </a:rPr>
              <a:t> vera </a:t>
            </a:r>
            <a:r>
              <a:rPr lang="en-GB" sz="1800" dirty="0" err="1">
                <a:solidFill>
                  <a:schemeClr val="tx1"/>
                </a:solidFill>
                <a:latin typeface="Calibri" panose="020F0502020204030204" pitchFamily="34" charset="0"/>
                <a:cs typeface="Calibri" panose="020F0502020204030204" pitchFamily="34" charset="0"/>
              </a:rPr>
              <a:t>í</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vegvísi</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þínum</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í</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uppbyggingu</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á</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eigin</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færni</a:t>
            </a:r>
            <a:r>
              <a:rPr lang="en-GB" sz="1800" dirty="0">
                <a:solidFill>
                  <a:schemeClr val="tx1"/>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endParaRPr lang="en-GB" sz="1800" dirty="0">
              <a:solidFill>
                <a:schemeClr val="tx1"/>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Um </a:t>
            </a:r>
            <a:r>
              <a:rPr lang="en-GB" sz="1800" dirty="0" err="1">
                <a:solidFill>
                  <a:schemeClr val="tx1"/>
                </a:solidFill>
                <a:latin typeface="Calibri" panose="020F0502020204030204" pitchFamily="34" charset="0"/>
                <a:cs typeface="Calibri" panose="020F0502020204030204" pitchFamily="34" charset="0"/>
              </a:rPr>
              <a:t>leið</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styður</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hæfnislíkanið</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þig</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við</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að</a:t>
            </a:r>
            <a:r>
              <a:rPr lang="en-GB" sz="1800" dirty="0">
                <a:solidFill>
                  <a:schemeClr val="tx1"/>
                </a:solidFill>
                <a:latin typeface="Calibri" panose="020F0502020204030204" pitchFamily="34" charset="0"/>
                <a:cs typeface="Calibri" panose="020F0502020204030204" pitchFamily="34" charset="0"/>
              </a:rPr>
              <a:t> meta </a:t>
            </a:r>
            <a:r>
              <a:rPr lang="en-GB" sz="1800" dirty="0" err="1">
                <a:solidFill>
                  <a:schemeClr val="tx1"/>
                </a:solidFill>
                <a:latin typeface="Calibri" panose="020F0502020204030204" pitchFamily="34" charset="0"/>
                <a:cs typeface="Calibri" panose="020F0502020204030204" pitchFamily="34" charset="0"/>
              </a:rPr>
              <a:t>frammistöðu</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þína</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og</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hvernig</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menntun</a:t>
            </a:r>
            <a:r>
              <a:rPr lang="en-GB" sz="1800" dirty="0">
                <a:solidFill>
                  <a:schemeClr val="tx1"/>
                </a:solidFill>
                <a:latin typeface="Calibri" panose="020F0502020204030204" pitchFamily="34" charset="0"/>
                <a:cs typeface="Calibri" panose="020F0502020204030204" pitchFamily="34" charset="0"/>
              </a:rPr>
              <a:t>/</a:t>
            </a:r>
            <a:r>
              <a:rPr lang="en-GB" sz="1800" dirty="0" err="1">
                <a:solidFill>
                  <a:schemeClr val="tx1"/>
                </a:solidFill>
                <a:latin typeface="Calibri" panose="020F0502020204030204" pitchFamily="34" charset="0"/>
                <a:cs typeface="Calibri" panose="020F0502020204030204" pitchFamily="34" charset="0"/>
              </a:rPr>
              <a:t>fræðsla</a:t>
            </a:r>
            <a:r>
              <a:rPr lang="en-GB" sz="1800" dirty="0">
                <a:solidFill>
                  <a:schemeClr val="tx1"/>
                </a:solidFill>
                <a:latin typeface="Calibri" panose="020F0502020204030204" pitchFamily="34" charset="0"/>
                <a:cs typeface="Calibri" panose="020F0502020204030204" pitchFamily="34" charset="0"/>
              </a:rPr>
              <a:t> </a:t>
            </a:r>
            <a:r>
              <a:rPr lang="en-GB" sz="1800" dirty="0" err="1">
                <a:solidFill>
                  <a:schemeClr val="tx1"/>
                </a:solidFill>
                <a:latin typeface="Calibri" panose="020F0502020204030204" pitchFamily="34" charset="0"/>
                <a:cs typeface="Calibri" panose="020F0502020204030204" pitchFamily="34" charset="0"/>
              </a:rPr>
              <a:t>gengur</a:t>
            </a:r>
            <a:endParaRPr lang="en-GB" sz="1800"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panose="020F0502020204030204" pitchFamily="34" charset="0"/>
                <a:cs typeface="Calibri" panose="020F0502020204030204" pitchFamily="34" charset="0"/>
              </a:rPr>
              <a:t>Hvað</a:t>
            </a:r>
            <a:r>
              <a:rPr lang="en-US" sz="2000" dirty="0">
                <a:latin typeface="Calibri" panose="020F0502020204030204" pitchFamily="34" charset="0"/>
                <a:cs typeface="Calibri" panose="020F0502020204030204" pitchFamily="34" charset="0"/>
              </a:rPr>
              <a:t> er </a:t>
            </a:r>
            <a:r>
              <a:rPr lang="en-US" sz="2000" dirty="0" err="1">
                <a:latin typeface="Calibri" panose="020F0502020204030204" pitchFamily="34" charset="0"/>
                <a:cs typeface="Calibri" panose="020F0502020204030204" pitchFamily="34" charset="0"/>
              </a:rPr>
              <a:t>hægt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að</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gera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með</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EntreComp</a:t>
            </a:r>
            <a:endParaRPr lang="en-US" sz="2000" dirty="0">
              <a:latin typeface="Calibri" panose="020F0502020204030204" pitchFamily="34" charset="0"/>
              <a:cs typeface="Calibri" panose="020F0502020204030204" pitchFamily="34" charset="0"/>
            </a:endParaRPr>
          </a:p>
          <a:p>
            <a:pPr marL="0" indent="0">
              <a:buClr>
                <a:schemeClr val="dk1"/>
              </a:buClr>
              <a:buSzPts val="1100"/>
              <a:buFont typeface="Karla"/>
              <a:buNone/>
            </a:pP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a:t>1. </a:t>
            </a:r>
            <a:r>
              <a:rPr lang="en-US" sz="2200" err="1"/>
              <a:t>hluti</a:t>
            </a:r>
            <a:r>
              <a:rPr lang="en-US" sz="2200"/>
              <a:t>–</a:t>
            </a:r>
            <a:r>
              <a:rPr lang="en-US" sz="2200" err="1"/>
              <a:t>Hvað</a:t>
            </a:r>
            <a:r>
              <a:rPr lang="en-US" sz="2200"/>
              <a:t> er </a:t>
            </a:r>
            <a:r>
              <a:rPr lang="en-US" sz="2200" err="1"/>
              <a:t>EntreComp</a:t>
            </a:r>
            <a:r>
              <a:rPr lang="en-US" sz="2200"/>
              <a:t> hæfniramminn?</a:t>
            </a:r>
          </a:p>
          <a:p>
            <a:endParaRPr lang="en-US" sz="2200" dirty="0">
              <a:latin typeface="Raleway" panose="020B0003030101060003" pitchFamily="34" charset="0"/>
            </a:endParaRPr>
          </a:p>
        </p:txBody>
      </p:sp>
    </p:spTree>
    <p:extLst>
      <p:ext uri="{BB962C8B-B14F-4D97-AF65-F5344CB8AC3E}">
        <p14:creationId xmlns:p14="http://schemas.microsoft.com/office/powerpoint/2010/main" val="69657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4707276" cy="1754326"/>
          </a:xfrm>
          <a:prstGeom prst="rect">
            <a:avLst/>
          </a:prstGeom>
        </p:spPr>
        <p:txBody>
          <a:bodyPr wrap="square">
            <a:spAutoFit/>
          </a:bodyPr>
          <a:lstStyle/>
          <a:p>
            <a:pPr algn="just"/>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næstu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glærum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verður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farið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yfir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hvernig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hæfni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skiptist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í</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fleiri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færni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getuhópa</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err="1">
                <a:solidFill>
                  <a:srgbClr val="0E101A"/>
                </a:solidFill>
                <a:latin typeface="Calibri" panose="020F0502020204030204" pitchFamily="34" charset="0"/>
                <a:cs typeface="Calibri" panose="020F0502020204030204" pitchFamily="34" charset="0"/>
              </a:rPr>
              <a:t>Til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sjá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nánari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sundurliðun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bendum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þér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skoða</a:t>
            </a:r>
            <a:r>
              <a:rPr lang="en-GB" sz="1800" dirty="0">
                <a:solidFill>
                  <a:srgbClr val="0E101A"/>
                </a:solidFill>
                <a:latin typeface="Calibri" panose="020F0502020204030204" pitchFamily="34" charset="0"/>
                <a:cs typeface="Calibri" panose="020F0502020204030204" pitchFamily="34" charset="0"/>
              </a:rPr>
              <a:t> </a:t>
            </a:r>
            <a:r>
              <a:rPr lang="en-GB" sz="1800" dirty="0">
                <a:solidFill>
                  <a:srgbClr val="0E101A"/>
                </a:solidFill>
                <a:latin typeface="Calibri" panose="020F0502020204030204" pitchFamily="34" charset="0"/>
                <a:cs typeface="Calibri" panose="020F0502020204030204" pitchFamily="34" charset="0"/>
                <a:hlinkClick r:id="rId3"/>
              </a:rPr>
              <a:t>EntreComp into Action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frá</a:t>
            </a:r>
            <a:r>
              <a:rPr lang="en-GB" sz="1800" dirty="0">
                <a:solidFill>
                  <a:srgbClr val="0E101A"/>
                </a:solidFill>
                <a:latin typeface="Calibri" panose="020F0502020204030204" pitchFamily="34" charset="0"/>
                <a:cs typeface="Calibri" panose="020F0502020204030204" pitchFamily="34" charset="0"/>
              </a:rPr>
              <a:t> 2018</a:t>
            </a:r>
            <a:endParaRPr lang="en-GB" sz="1800"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panose="020F0502020204030204" pitchFamily="34" charset="0"/>
                <a:cs typeface="Calibri" panose="020F0502020204030204" pitchFamily="34" charset="0"/>
              </a:rPr>
              <a:t>Ítarleg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sundurliðun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EntreComp</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a:t>2. </a:t>
            </a:r>
            <a:r>
              <a:rPr lang="en-US" sz="2200" err="1"/>
              <a:t>hluti</a:t>
            </a:r>
            <a:r>
              <a:rPr lang="en-US" sz="2200"/>
              <a:t> –Meira um </a:t>
            </a:r>
            <a:r>
              <a:rPr lang="en-US" sz="2200" err="1"/>
              <a:t>EntreComp</a:t>
            </a:r>
            <a:r>
              <a:rPr lang="en-US" sz="2200"/>
              <a:t> </a:t>
            </a:r>
            <a:r>
              <a:rPr lang="en-US" sz="2200" err="1"/>
              <a:t>hæfnirammann</a:t>
            </a:r>
            <a:endParaRPr lang="en-US" sz="2200" err="1">
              <a:latin typeface="Raleway" panose="020B0003030101060003" pitchFamily="34" charset="0"/>
            </a:endParaRPr>
          </a:p>
          <a:p>
            <a:endParaRPr lang="en-US" sz="2200" dirty="0">
              <a:latin typeface="Raleway" panose="020B0003030101060003" pitchFamily="34" charset="0"/>
            </a:endParaRPr>
          </a:p>
        </p:txBody>
      </p:sp>
      <p:pic>
        <p:nvPicPr>
          <p:cNvPr id="2" name="Immagine 1"/>
          <p:cNvPicPr>
            <a:picLocks noChangeAspect="1"/>
          </p:cNvPicPr>
          <p:nvPr/>
        </p:nvPicPr>
        <p:blipFill>
          <a:blip r:embed="rId4"/>
          <a:stretch>
            <a:fillRect/>
          </a:stretch>
        </p:blipFill>
        <p:spPr>
          <a:xfrm>
            <a:off x="4998110" y="1751281"/>
            <a:ext cx="3663820" cy="2592120"/>
          </a:xfrm>
          <a:prstGeom prst="rect">
            <a:avLst/>
          </a:prstGeom>
          <a:ln w="28575">
            <a:solidFill>
              <a:srgbClr val="FF0000"/>
            </a:solidFill>
          </a:ln>
        </p:spPr>
      </p:pic>
    </p:spTree>
    <p:extLst>
      <p:ext uri="{BB962C8B-B14F-4D97-AF65-F5344CB8AC3E}">
        <p14:creationId xmlns:p14="http://schemas.microsoft.com/office/powerpoint/2010/main" val="351238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err="1">
                <a:solidFill>
                  <a:srgbClr val="0070C0"/>
                </a:solidFill>
                <a:latin typeface="Calibri" panose="020F0502020204030204" pitchFamily="34" charset="0"/>
                <a:cs typeface="Calibri" panose="020F0502020204030204" pitchFamily="34" charset="0"/>
              </a:rPr>
              <a:t>Hugmyndir</a:t>
            </a:r>
            <a:r>
              <a:rPr lang="en-US" sz="2000" b="1">
                <a:solidFill>
                  <a:srgbClr val="0070C0"/>
                </a:solidFill>
                <a:latin typeface="Calibri" panose="020F0502020204030204" pitchFamily="34" charset="0"/>
                <a:cs typeface="Calibri" panose="020F0502020204030204" pitchFamily="34" charset="0"/>
              </a:rPr>
              <a:t> </a:t>
            </a:r>
            <a:r>
              <a:rPr lang="en-US" sz="2000" b="1" err="1">
                <a:solidFill>
                  <a:srgbClr val="0070C0"/>
                </a:solidFill>
                <a:latin typeface="Calibri" panose="020F0502020204030204" pitchFamily="34" charset="0"/>
                <a:cs typeface="Calibri" panose="020F0502020204030204" pitchFamily="34" charset="0"/>
              </a:rPr>
              <a:t>og</a:t>
            </a:r>
            <a:r>
              <a:rPr lang="en-US" sz="2000" b="1">
                <a:solidFill>
                  <a:srgbClr val="0070C0"/>
                </a:solidFill>
                <a:latin typeface="Calibri" panose="020F0502020204030204" pitchFamily="34" charset="0"/>
                <a:cs typeface="Calibri" panose="020F0502020204030204" pitchFamily="34" charset="0"/>
              </a:rPr>
              <a:t> </a:t>
            </a:r>
            <a:r>
              <a:rPr lang="en-US" sz="2000" b="1" err="1">
                <a:solidFill>
                  <a:srgbClr val="0070C0"/>
                </a:solidFill>
                <a:latin typeface="Calibri" panose="020F0502020204030204" pitchFamily="34" charset="0"/>
                <a:cs typeface="Calibri" panose="020F0502020204030204" pitchFamily="34" charset="0"/>
              </a:rPr>
              <a:t>möguleikar</a:t>
            </a:r>
            <a:r>
              <a:rPr lang="en-US" sz="2000" b="1">
                <a:solidFill>
                  <a:srgbClr val="0070C0"/>
                </a:solidFill>
                <a:latin typeface="Calibri" panose="020F0502020204030204" pitchFamily="34" charset="0"/>
                <a:cs typeface="Calibri" panose="020F0502020204030204" pitchFamily="34" charset="0"/>
              </a:rPr>
              <a:t>   </a:t>
            </a: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a:t>2. </a:t>
            </a:r>
            <a:r>
              <a:rPr lang="en-US" sz="2200" err="1"/>
              <a:t>hluti</a:t>
            </a:r>
            <a:r>
              <a:rPr lang="en-US" sz="2200"/>
              <a:t> –Meira um </a:t>
            </a:r>
            <a:r>
              <a:rPr lang="en-US" sz="2200" err="1"/>
              <a:t>EntreComp</a:t>
            </a:r>
            <a:r>
              <a:rPr lang="en-US" sz="2200"/>
              <a:t> </a:t>
            </a:r>
            <a:r>
              <a:rPr lang="en-US" sz="2200" err="1"/>
              <a:t>hæfnirammann</a:t>
            </a:r>
            <a:endParaRPr lang="en-US" sz="2200" err="1">
              <a:latin typeface="Raleway" panose="020B0003030101060003" pitchFamily="34" charset="0"/>
            </a:endParaRPr>
          </a:p>
          <a:p>
            <a:endParaRPr lang="en-US" sz="2200">
              <a:latin typeface="Raleway" panose="020B0003030101060003" pitchFamily="34" charset="0"/>
            </a:endParaRPr>
          </a:p>
        </p:txBody>
      </p:sp>
      <p:graphicFrame>
        <p:nvGraphicFramePr>
          <p:cNvPr id="8"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588501624"/>
              </p:ext>
            </p:extLst>
          </p:nvPr>
        </p:nvGraphicFramePr>
        <p:xfrm>
          <a:off x="870918" y="603622"/>
          <a:ext cx="7798552" cy="3648371"/>
        </p:xfrm>
        <a:graphic>
          <a:graphicData uri="http://schemas.openxmlformats.org/drawingml/2006/table">
            <a:tbl>
              <a:tblPr firstRow="1" bandRow="1">
                <a:tableStyleId>{5C22544A-7EE6-4342-B048-85BDC9FD1C3A}</a:tableStyleId>
              </a:tblPr>
              <a:tblGrid>
                <a:gridCol w="1914590">
                  <a:extLst>
                    <a:ext uri="{9D8B030D-6E8A-4147-A177-3AD203B41FA5}">
                      <a16:colId xmlns:a16="http://schemas.microsoft.com/office/drawing/2014/main" val="3973671595"/>
                    </a:ext>
                  </a:extLst>
                </a:gridCol>
                <a:gridCol w="1854340">
                  <a:extLst>
                    <a:ext uri="{9D8B030D-6E8A-4147-A177-3AD203B41FA5}">
                      <a16:colId xmlns:a16="http://schemas.microsoft.com/office/drawing/2014/main" val="3164311868"/>
                    </a:ext>
                  </a:extLst>
                </a:gridCol>
                <a:gridCol w="4029622">
                  <a:extLst>
                    <a:ext uri="{9D8B030D-6E8A-4147-A177-3AD203B41FA5}">
                      <a16:colId xmlns:a16="http://schemas.microsoft.com/office/drawing/2014/main" val="3658847542"/>
                    </a:ext>
                  </a:extLst>
                </a:gridCol>
              </a:tblGrid>
              <a:tr h="365760">
                <a:tc>
                  <a:txBody>
                    <a:bodyPr/>
                    <a:lstStyle/>
                    <a:p>
                      <a:pPr algn="ctr"/>
                      <a:r>
                        <a:rPr lang="en-US" sz="1800" err="1">
                          <a:solidFill>
                            <a:schemeClr val="tx1"/>
                          </a:solidFill>
                        </a:rPr>
                        <a:t>Hæfni</a:t>
                      </a:r>
                      <a:endParaRPr lang="en-US" sz="1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err="1">
                          <a:solidFill>
                            <a:schemeClr val="tx1"/>
                          </a:solidFill>
                        </a:rPr>
                        <a:t>Vísbending</a:t>
                      </a:r>
                      <a:endParaRPr lang="en-US" sz="1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err="1">
                          <a:solidFill>
                            <a:schemeClr val="tx1"/>
                          </a:solidFill>
                        </a:rPr>
                        <a:t>Lýsing</a:t>
                      </a:r>
                      <a:endParaRPr lang="en-US" sz="18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701040">
                <a:tc>
                  <a:txBody>
                    <a:bodyPr/>
                    <a:lstStyle/>
                    <a:p>
                      <a:pPr algn="just"/>
                      <a:r>
                        <a:rPr lang="en-US" sz="1000" b="1" dirty="0">
                          <a:solidFill>
                            <a:schemeClr val="tx1"/>
                          </a:solidFill>
                          <a:latin typeface="Calibri"/>
                          <a:cs typeface="Calibri"/>
                        </a:rPr>
                        <a:t>1.1 Koma </a:t>
                      </a:r>
                      <a:r>
                        <a:rPr lang="en-US" sz="1000" b="1" dirty="0" err="1">
                          <a:solidFill>
                            <a:schemeClr val="tx1"/>
                          </a:solidFill>
                          <a:latin typeface="Calibri"/>
                          <a:cs typeface="Calibri"/>
                        </a:rPr>
                        <a:t>auga</a:t>
                      </a:r>
                      <a:r>
                        <a:rPr lang="en-US" sz="1000" b="1" dirty="0">
                          <a:solidFill>
                            <a:schemeClr val="tx1"/>
                          </a:solidFill>
                          <a:latin typeface="Calibri"/>
                          <a:cs typeface="Calibri"/>
                        </a:rPr>
                        <a:t> á </a:t>
                      </a:r>
                      <a:r>
                        <a:rPr lang="en-US" sz="1000" b="1" dirty="0" err="1">
                          <a:solidFill>
                            <a:schemeClr val="tx1"/>
                          </a:solidFill>
                          <a:latin typeface="Calibri"/>
                          <a:cs typeface="Calibri"/>
                        </a:rPr>
                        <a:t>tækifæri</a:t>
                      </a:r>
                      <a:endParaRPr lang="en-US" sz="1000" b="1" dirty="0" err="1">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a:cs typeface="Calibri"/>
                        </a:rPr>
                        <a:t>Nota </a:t>
                      </a:r>
                      <a:r>
                        <a:rPr lang="en-US" sz="1000" i="1" dirty="0" err="1">
                          <a:solidFill>
                            <a:schemeClr val="tx1"/>
                          </a:solidFill>
                          <a:latin typeface="Calibri"/>
                          <a:cs typeface="Calibri"/>
                        </a:rPr>
                        <a:t>hugmyndaflug</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hæfileika</a:t>
                      </a:r>
                      <a:r>
                        <a:rPr lang="en-US" sz="1000" i="1" dirty="0">
                          <a:solidFill>
                            <a:schemeClr val="tx1"/>
                          </a:solidFill>
                          <a:latin typeface="Calibri"/>
                          <a:cs typeface="Calibri"/>
                        </a:rPr>
                        <a:t> </a:t>
                      </a:r>
                      <a:r>
                        <a:rPr lang="en-US" sz="1000" i="1" dirty="0" err="1">
                          <a:solidFill>
                            <a:schemeClr val="tx1"/>
                          </a:solidFill>
                          <a:latin typeface="Calibri"/>
                          <a:cs typeface="Calibri"/>
                        </a:rPr>
                        <a:t>til</a:t>
                      </a:r>
                      <a:r>
                        <a:rPr lang="en-US" sz="1000" i="1" dirty="0">
                          <a:solidFill>
                            <a:schemeClr val="tx1"/>
                          </a:solidFill>
                          <a:latin typeface="Calibri"/>
                          <a:cs typeface="Calibri"/>
                        </a:rPr>
                        <a:t> </a:t>
                      </a:r>
                      <a:r>
                        <a:rPr lang="en-US" sz="1000" i="1" dirty="0" err="1">
                          <a:solidFill>
                            <a:schemeClr val="tx1"/>
                          </a:solidFill>
                          <a:latin typeface="Calibri"/>
                          <a:cs typeface="Calibri"/>
                        </a:rPr>
                        <a:t>að</a:t>
                      </a:r>
                      <a:r>
                        <a:rPr lang="en-US" sz="1000" i="1" dirty="0">
                          <a:solidFill>
                            <a:schemeClr val="tx1"/>
                          </a:solidFill>
                          <a:latin typeface="Calibri"/>
                          <a:cs typeface="Calibri"/>
                        </a:rPr>
                        <a:t> </a:t>
                      </a:r>
                      <a:r>
                        <a:rPr lang="en-US" sz="1000" i="1" dirty="0" err="1">
                          <a:solidFill>
                            <a:schemeClr val="tx1"/>
                          </a:solidFill>
                          <a:latin typeface="Calibri"/>
                          <a:cs typeface="Calibri"/>
                        </a:rPr>
                        <a:t>finna</a:t>
                      </a:r>
                      <a:r>
                        <a:rPr lang="en-US" sz="1000" i="1" dirty="0">
                          <a:solidFill>
                            <a:schemeClr val="tx1"/>
                          </a:solidFill>
                          <a:latin typeface="Calibri"/>
                          <a:cs typeface="Calibri"/>
                        </a:rPr>
                        <a:t> </a:t>
                      </a:r>
                      <a:r>
                        <a:rPr lang="en-US" sz="1000" i="1" dirty="0" err="1">
                          <a:solidFill>
                            <a:schemeClr val="tx1"/>
                          </a:solidFill>
                          <a:latin typeface="Calibri"/>
                          <a:cs typeface="Calibri"/>
                        </a:rPr>
                        <a:t>tækifæri</a:t>
                      </a:r>
                      <a:r>
                        <a:rPr lang="en-US" sz="1000" i="1" dirty="0">
                          <a:solidFill>
                            <a:schemeClr val="tx1"/>
                          </a:solidFill>
                          <a:latin typeface="Calibri"/>
                          <a:cs typeface="Calibri"/>
                        </a:rPr>
                        <a:t> </a:t>
                      </a:r>
                      <a:r>
                        <a:rPr lang="en-US" sz="1000" i="1" dirty="0" err="1">
                          <a:solidFill>
                            <a:schemeClr val="tx1"/>
                          </a:solidFill>
                          <a:latin typeface="Calibri"/>
                          <a:cs typeface="Calibri"/>
                        </a:rPr>
                        <a:t>til</a:t>
                      </a:r>
                      <a:r>
                        <a:rPr lang="en-US" sz="1000" i="1" dirty="0">
                          <a:solidFill>
                            <a:schemeClr val="tx1"/>
                          </a:solidFill>
                          <a:latin typeface="Calibri"/>
                          <a:cs typeface="Calibri"/>
                        </a:rPr>
                        <a:t> </a:t>
                      </a:r>
                      <a:r>
                        <a:rPr lang="en-US" sz="1000" i="1" dirty="0" err="1">
                          <a:solidFill>
                            <a:schemeClr val="tx1"/>
                          </a:solidFill>
                          <a:latin typeface="Calibri"/>
                          <a:cs typeface="Calibri"/>
                        </a:rPr>
                        <a:t>verðmætasköpunar</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latin typeface="Calibri"/>
                          <a:cs typeface="Calibri"/>
                        </a:rPr>
                        <a:t>Að</a:t>
                      </a:r>
                      <a:r>
                        <a:rPr lang="en-GB" sz="800" dirty="0">
                          <a:latin typeface="Calibri"/>
                          <a:cs typeface="Calibri"/>
                        </a:rPr>
                        <a:t> </a:t>
                      </a:r>
                      <a:r>
                        <a:rPr lang="en-GB" sz="800" dirty="0" err="1">
                          <a:latin typeface="Calibri"/>
                          <a:cs typeface="Calibri"/>
                        </a:rPr>
                        <a:t>koma</a:t>
                      </a:r>
                      <a:r>
                        <a:rPr lang="en-GB" sz="800" dirty="0">
                          <a:latin typeface="Calibri"/>
                          <a:cs typeface="Calibri"/>
                        </a:rPr>
                        <a:t> </a:t>
                      </a:r>
                      <a:r>
                        <a:rPr lang="en-GB" sz="800" dirty="0" err="1">
                          <a:latin typeface="Calibri"/>
                          <a:cs typeface="Calibri"/>
                        </a:rPr>
                        <a:t>auga</a:t>
                      </a:r>
                      <a:r>
                        <a:rPr lang="en-GB" sz="800" dirty="0">
                          <a:latin typeface="Calibri"/>
                          <a:cs typeface="Calibri"/>
                        </a:rPr>
                        <a:t> á </a:t>
                      </a:r>
                      <a:r>
                        <a:rPr lang="en-GB" sz="800" dirty="0" err="1">
                          <a:latin typeface="Calibri"/>
                          <a:cs typeface="Calibri"/>
                        </a:rPr>
                        <a:t>og</a:t>
                      </a:r>
                      <a:r>
                        <a:rPr lang="en-GB" sz="800" dirty="0">
                          <a:latin typeface="Calibri"/>
                          <a:cs typeface="Calibri"/>
                        </a:rPr>
                        <a:t> </a:t>
                      </a:r>
                      <a:r>
                        <a:rPr lang="en-GB" sz="800" dirty="0" err="1">
                          <a:latin typeface="Calibri"/>
                          <a:cs typeface="Calibri"/>
                        </a:rPr>
                        <a:t>grípa</a:t>
                      </a:r>
                      <a:r>
                        <a:rPr lang="en-GB" sz="800" dirty="0">
                          <a:latin typeface="Calibri"/>
                          <a:cs typeface="Calibri"/>
                        </a:rPr>
                        <a:t> </a:t>
                      </a:r>
                      <a:r>
                        <a:rPr lang="en-GB" sz="800" dirty="0" err="1">
                          <a:latin typeface="Calibri"/>
                          <a:cs typeface="Calibri"/>
                        </a:rPr>
                        <a:t>tækifæri</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verðmætasköpunar</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því</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kanna</a:t>
                      </a:r>
                      <a:r>
                        <a:rPr lang="en-GB" sz="800" dirty="0">
                          <a:latin typeface="Calibri"/>
                          <a:cs typeface="Calibri"/>
                        </a:rPr>
                        <a:t> </a:t>
                      </a:r>
                      <a:r>
                        <a:rPr lang="en-GB" sz="800" dirty="0" err="1">
                          <a:latin typeface="Calibri"/>
                          <a:cs typeface="Calibri"/>
                        </a:rPr>
                        <a:t>félagslegt</a:t>
                      </a:r>
                      <a:r>
                        <a:rPr lang="en-GB" sz="800" dirty="0">
                          <a:latin typeface="Calibri"/>
                          <a:cs typeface="Calibri"/>
                        </a:rPr>
                        <a:t>, </a:t>
                      </a:r>
                      <a:r>
                        <a:rPr lang="en-GB" sz="800" dirty="0" err="1">
                          <a:latin typeface="Calibri"/>
                          <a:cs typeface="Calibri"/>
                        </a:rPr>
                        <a:t>menningarlegt</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efnahagslegt</a:t>
                      </a:r>
                      <a:r>
                        <a:rPr lang="en-GB" sz="800" dirty="0">
                          <a:latin typeface="Calibri"/>
                          <a:cs typeface="Calibri"/>
                        </a:rPr>
                        <a:t> </a:t>
                      </a:r>
                      <a:r>
                        <a:rPr lang="en-GB" sz="800" dirty="0" err="1">
                          <a:latin typeface="Calibri"/>
                          <a:cs typeface="Calibri"/>
                        </a:rPr>
                        <a:t>umhverfi</a:t>
                      </a:r>
                    </a:p>
                    <a:p>
                      <a:pPr marL="171450" marR="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err="1">
                          <a:latin typeface="Calibri"/>
                          <a:cs typeface="Calibri"/>
                        </a:rPr>
                        <a:t>Að</a:t>
                      </a:r>
                      <a:r>
                        <a:rPr lang="en-GB" sz="800" dirty="0">
                          <a:latin typeface="Calibri"/>
                          <a:cs typeface="Calibri"/>
                        </a:rPr>
                        <a:t> </a:t>
                      </a:r>
                      <a:r>
                        <a:rPr lang="en-GB" sz="800" dirty="0" err="1">
                          <a:latin typeface="Calibri"/>
                          <a:cs typeface="Calibri"/>
                        </a:rPr>
                        <a:t>greina</a:t>
                      </a:r>
                      <a:r>
                        <a:rPr lang="en-GB" sz="800" dirty="0">
                          <a:latin typeface="Calibri"/>
                          <a:cs typeface="Calibri"/>
                        </a:rPr>
                        <a:t> </a:t>
                      </a:r>
                      <a:r>
                        <a:rPr lang="en-GB" sz="800" dirty="0" err="1">
                          <a:latin typeface="Calibri"/>
                          <a:cs typeface="Calibri"/>
                        </a:rPr>
                        <a:t>þarfir</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áskoranir</a:t>
                      </a:r>
                      <a:r>
                        <a:rPr lang="en-GB" sz="800" dirty="0">
                          <a:latin typeface="Calibri"/>
                          <a:cs typeface="Calibri"/>
                        </a:rPr>
                        <a:t> </a:t>
                      </a:r>
                      <a:r>
                        <a:rPr lang="en-GB" sz="800" dirty="0" err="1">
                          <a:latin typeface="Calibri"/>
                          <a:cs typeface="Calibri"/>
                        </a:rPr>
                        <a:t>sem</a:t>
                      </a:r>
                      <a:r>
                        <a:rPr lang="en-GB" sz="800" dirty="0">
                          <a:latin typeface="Calibri"/>
                          <a:cs typeface="Calibri"/>
                        </a:rPr>
                        <a:t> </a:t>
                      </a:r>
                      <a:r>
                        <a:rPr lang="en-GB" sz="800" dirty="0" err="1">
                          <a:latin typeface="Calibri"/>
                          <a:cs typeface="Calibri"/>
                        </a:rPr>
                        <a:t>þarf</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mæta</a:t>
                      </a:r>
                    </a:p>
                    <a:p>
                      <a:pPr marL="171450" marR="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Calibri"/>
                          <a:cs typeface="Calibri"/>
                        </a:rPr>
                        <a:t>Koma á </a:t>
                      </a:r>
                      <a:r>
                        <a:rPr lang="en-GB" sz="800" dirty="0" err="1">
                          <a:latin typeface="Calibri"/>
                          <a:cs typeface="Calibri"/>
                        </a:rPr>
                        <a:t>nýjum</a:t>
                      </a:r>
                      <a:r>
                        <a:rPr lang="en-GB" sz="800" dirty="0">
                          <a:latin typeface="Calibri"/>
                          <a:cs typeface="Calibri"/>
                        </a:rPr>
                        <a:t> </a:t>
                      </a:r>
                      <a:r>
                        <a:rPr lang="en-GB" sz="800" dirty="0" err="1">
                          <a:latin typeface="Calibri"/>
                          <a:cs typeface="Calibri"/>
                        </a:rPr>
                        <a:t>tengingum</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leiða</a:t>
                      </a:r>
                      <a:r>
                        <a:rPr lang="en-GB" sz="800" dirty="0">
                          <a:latin typeface="Calibri"/>
                          <a:cs typeface="Calibri"/>
                        </a:rPr>
                        <a:t> saman </a:t>
                      </a:r>
                      <a:r>
                        <a:rPr lang="en-GB" sz="800" dirty="0" err="1">
                          <a:latin typeface="Calibri"/>
                          <a:cs typeface="Calibri"/>
                        </a:rPr>
                        <a:t>dreifða</a:t>
                      </a:r>
                      <a:r>
                        <a:rPr lang="en-GB" sz="800" dirty="0">
                          <a:latin typeface="Calibri"/>
                          <a:cs typeface="Calibri"/>
                        </a:rPr>
                        <a:t> </a:t>
                      </a:r>
                      <a:r>
                        <a:rPr lang="en-GB" sz="800" dirty="0" err="1">
                          <a:latin typeface="Calibri"/>
                          <a:cs typeface="Calibri"/>
                        </a:rPr>
                        <a:t>þætti</a:t>
                      </a:r>
                      <a:r>
                        <a:rPr lang="en-GB" sz="800" dirty="0">
                          <a:latin typeface="Calibri"/>
                          <a:cs typeface="Calibri"/>
                        </a:rPr>
                        <a:t> í </a:t>
                      </a:r>
                      <a:r>
                        <a:rPr lang="en-GB" sz="800" dirty="0" err="1">
                          <a:latin typeface="Calibri"/>
                          <a:cs typeface="Calibri"/>
                        </a:rPr>
                        <a:t>umhverfinu</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skapa</a:t>
                      </a:r>
                      <a:r>
                        <a:rPr lang="en-GB" sz="800" dirty="0">
                          <a:latin typeface="Calibri"/>
                          <a:cs typeface="Calibri"/>
                        </a:rPr>
                        <a:t> </a:t>
                      </a:r>
                      <a:r>
                        <a:rPr lang="en-GB" sz="800" dirty="0" err="1">
                          <a:latin typeface="Calibri"/>
                          <a:cs typeface="Calibri"/>
                        </a:rPr>
                        <a:t>tækifæri</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skapa</a:t>
                      </a:r>
                      <a:r>
                        <a:rPr lang="en-GB" sz="800" dirty="0">
                          <a:latin typeface="Calibri"/>
                          <a:cs typeface="Calibri"/>
                        </a:rPr>
                        <a:t> </a:t>
                      </a:r>
                      <a:r>
                        <a:rPr lang="en-GB" sz="800" dirty="0" err="1">
                          <a:latin typeface="Calibri"/>
                          <a:cs typeface="Calibri"/>
                        </a:rPr>
                        <a:t>verðmæti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79120">
                <a:tc>
                  <a:txBody>
                    <a:bodyPr/>
                    <a:lstStyle/>
                    <a:p>
                      <a:pPr algn="just"/>
                      <a:r>
                        <a:rPr lang="en-US" sz="1000" b="1" dirty="0">
                          <a:solidFill>
                            <a:schemeClr val="tx1"/>
                          </a:solidFill>
                          <a:latin typeface="Calibri"/>
                          <a:cs typeface="Calibri"/>
                        </a:rPr>
                        <a:t>1.2 </a:t>
                      </a:r>
                      <a:r>
                        <a:rPr lang="en-US" sz="1000" b="1" dirty="0" err="1">
                          <a:solidFill>
                            <a:schemeClr val="tx1"/>
                          </a:solidFill>
                          <a:latin typeface="Calibri"/>
                          <a:cs typeface="Calibri"/>
                        </a:rPr>
                        <a:t>Sköpunargáfa</a:t>
                      </a:r>
                      <a:endParaRPr lang="en-US" sz="1000" b="1" dirty="0" err="1">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err="1">
                          <a:solidFill>
                            <a:schemeClr val="tx1"/>
                          </a:solidFill>
                          <a:latin typeface="Calibri"/>
                          <a:cs typeface="Calibri"/>
                        </a:rPr>
                        <a:t>Þróa</a:t>
                      </a:r>
                      <a:r>
                        <a:rPr lang="en-US" sz="1000" i="1" dirty="0">
                          <a:solidFill>
                            <a:schemeClr val="tx1"/>
                          </a:solidFill>
                          <a:latin typeface="Calibri"/>
                          <a:cs typeface="Calibri"/>
                        </a:rPr>
                        <a:t> </a:t>
                      </a:r>
                      <a:r>
                        <a:rPr lang="en-US" sz="1000" i="1" dirty="0" err="1">
                          <a:solidFill>
                            <a:schemeClr val="tx1"/>
                          </a:solidFill>
                          <a:latin typeface="Calibri"/>
                          <a:cs typeface="Calibri"/>
                        </a:rPr>
                        <a:t>skapandi</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markvissar</a:t>
                      </a:r>
                      <a:r>
                        <a:rPr lang="en-US" sz="1000" i="1" dirty="0">
                          <a:solidFill>
                            <a:schemeClr val="tx1"/>
                          </a:solidFill>
                          <a:latin typeface="Calibri"/>
                          <a:cs typeface="Calibri"/>
                        </a:rPr>
                        <a:t> </a:t>
                      </a:r>
                      <a:r>
                        <a:rPr lang="en-US" sz="1000" i="1" dirty="0" err="1">
                          <a:solidFill>
                            <a:schemeClr val="tx1"/>
                          </a:solidFill>
                          <a:latin typeface="Calibri"/>
                          <a:cs typeface="Calibri"/>
                        </a:rPr>
                        <a:t>hugmyndir</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err="1">
                          <a:latin typeface="Calibri"/>
                          <a:cs typeface="Calibri"/>
                        </a:rPr>
                        <a:t>Að</a:t>
                      </a:r>
                      <a:r>
                        <a:rPr lang="en-GB" sz="800" dirty="0">
                          <a:latin typeface="Calibri"/>
                          <a:cs typeface="Calibri"/>
                        </a:rPr>
                        <a:t> </a:t>
                      </a:r>
                      <a:r>
                        <a:rPr lang="en-GB" sz="800" dirty="0" err="1">
                          <a:latin typeface="Calibri"/>
                          <a:cs typeface="Calibri"/>
                        </a:rPr>
                        <a:t>þróa</a:t>
                      </a:r>
                      <a:r>
                        <a:rPr lang="en-GB" sz="800" dirty="0">
                          <a:latin typeface="Calibri"/>
                          <a:cs typeface="Calibri"/>
                        </a:rPr>
                        <a:t> </a:t>
                      </a:r>
                      <a:r>
                        <a:rPr lang="en-GB" sz="800" dirty="0" err="1">
                          <a:latin typeface="Calibri"/>
                          <a:cs typeface="Calibri"/>
                        </a:rPr>
                        <a:t>eru</a:t>
                      </a:r>
                      <a:r>
                        <a:rPr lang="en-GB" sz="800" dirty="0">
                          <a:latin typeface="Calibri"/>
                          <a:cs typeface="Calibri"/>
                        </a:rPr>
                        <a:t> </a:t>
                      </a:r>
                      <a:r>
                        <a:rPr lang="en-GB" sz="800" dirty="0" err="1">
                          <a:latin typeface="Calibri"/>
                          <a:cs typeface="Calibri"/>
                        </a:rPr>
                        <a:t>hugmyndir</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tækifæri</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skapa</a:t>
                      </a:r>
                      <a:r>
                        <a:rPr lang="en-GB" sz="800" dirty="0">
                          <a:latin typeface="Calibri"/>
                          <a:cs typeface="Calibri"/>
                        </a:rPr>
                        <a:t> </a:t>
                      </a:r>
                      <a:r>
                        <a:rPr lang="en-GB" sz="800" dirty="0" err="1">
                          <a:latin typeface="Calibri"/>
                          <a:cs typeface="Calibri"/>
                        </a:rPr>
                        <a:t>verðmæti</a:t>
                      </a:r>
                      <a:r>
                        <a:rPr lang="en-GB" sz="800" dirty="0">
                          <a:latin typeface="Calibri"/>
                          <a:cs typeface="Calibri"/>
                        </a:rPr>
                        <a:t>, </a:t>
                      </a:r>
                      <a:r>
                        <a:rPr lang="en-GB" sz="800" dirty="0" err="1">
                          <a:latin typeface="Calibri"/>
                          <a:cs typeface="Calibri"/>
                        </a:rPr>
                        <a:t>þar</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taldar</a:t>
                      </a:r>
                      <a:r>
                        <a:rPr lang="en-GB" sz="800" dirty="0">
                          <a:latin typeface="Calibri"/>
                          <a:cs typeface="Calibri"/>
                        </a:rPr>
                        <a:t> </a:t>
                      </a:r>
                      <a:r>
                        <a:rPr lang="en-GB" sz="800" dirty="0" err="1">
                          <a:latin typeface="Calibri"/>
                          <a:cs typeface="Calibri"/>
                        </a:rPr>
                        <a:t>betri</a:t>
                      </a:r>
                      <a:r>
                        <a:rPr lang="en-GB" sz="800" dirty="0">
                          <a:latin typeface="Calibri"/>
                          <a:cs typeface="Calibri"/>
                        </a:rPr>
                        <a:t> </a:t>
                      </a:r>
                      <a:r>
                        <a:rPr lang="en-GB" sz="800" dirty="0" err="1">
                          <a:latin typeface="Calibri"/>
                          <a:cs typeface="Calibri"/>
                        </a:rPr>
                        <a:t>lausnir</a:t>
                      </a:r>
                      <a:r>
                        <a:rPr lang="en-GB" sz="800" dirty="0">
                          <a:latin typeface="Calibri"/>
                          <a:cs typeface="Calibri"/>
                        </a:rPr>
                        <a:t> á </a:t>
                      </a:r>
                      <a:r>
                        <a:rPr lang="en-GB" sz="800" dirty="0" err="1">
                          <a:latin typeface="Calibri"/>
                          <a:cs typeface="Calibri"/>
                        </a:rPr>
                        <a:t>fyrirliggjandi</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nýjum</a:t>
                      </a:r>
                      <a:r>
                        <a:rPr lang="en-GB" sz="800" dirty="0">
                          <a:latin typeface="Calibri"/>
                          <a:cs typeface="Calibri"/>
                        </a:rPr>
                        <a:t> </a:t>
                      </a:r>
                      <a:r>
                        <a:rPr lang="en-GB" sz="800" dirty="0" err="1">
                          <a:latin typeface="Calibri"/>
                          <a:cs typeface="Calibri"/>
                        </a:rPr>
                        <a:t>áskorunum</a:t>
                      </a:r>
                    </a:p>
                    <a:p>
                      <a:pPr marL="171450" marR="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err="1">
                          <a:latin typeface="Calibri"/>
                          <a:cs typeface="Calibri"/>
                        </a:rPr>
                        <a:t>Að</a:t>
                      </a:r>
                      <a:r>
                        <a:rPr lang="en-GB" sz="800" dirty="0">
                          <a:latin typeface="Calibri"/>
                          <a:cs typeface="Calibri"/>
                        </a:rPr>
                        <a:t> </a:t>
                      </a:r>
                      <a:r>
                        <a:rPr lang="en-GB" sz="800" dirty="0" err="1">
                          <a:latin typeface="Calibri"/>
                          <a:cs typeface="Calibri"/>
                        </a:rPr>
                        <a:t>kanna</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gera</a:t>
                      </a:r>
                      <a:r>
                        <a:rPr lang="en-GB" sz="800" dirty="0">
                          <a:latin typeface="Calibri"/>
                          <a:cs typeface="Calibri"/>
                        </a:rPr>
                        <a:t> </a:t>
                      </a:r>
                      <a:r>
                        <a:rPr lang="en-GB" sz="800" dirty="0" err="1">
                          <a:latin typeface="Calibri"/>
                          <a:cs typeface="Calibri"/>
                        </a:rPr>
                        <a:t>tilraunir</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nýstárlegum</a:t>
                      </a:r>
                      <a:r>
                        <a:rPr lang="en-GB" sz="800" dirty="0">
                          <a:latin typeface="Calibri"/>
                          <a:cs typeface="Calibri"/>
                        </a:rPr>
                        <a:t> </a:t>
                      </a:r>
                      <a:r>
                        <a:rPr lang="en-GB" sz="800" dirty="0" err="1">
                          <a:latin typeface="Calibri"/>
                          <a:cs typeface="Calibri"/>
                        </a:rPr>
                        <a:t>aðferðum</a:t>
                      </a:r>
                    </a:p>
                    <a:p>
                      <a:pPr marL="171450" marR="0" indent="-171450" algn="just"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GB" sz="800" dirty="0" err="1">
                          <a:latin typeface="Calibri"/>
                          <a:cs typeface="Calibri"/>
                        </a:rPr>
                        <a:t>Að</a:t>
                      </a:r>
                      <a:r>
                        <a:rPr lang="en-GB" sz="800" dirty="0">
                          <a:latin typeface="Calibri"/>
                          <a:cs typeface="Calibri"/>
                        </a:rPr>
                        <a:t> </a:t>
                      </a:r>
                      <a:r>
                        <a:rPr lang="en-GB" sz="800" dirty="0" err="1">
                          <a:latin typeface="Calibri"/>
                          <a:cs typeface="Calibri"/>
                        </a:rPr>
                        <a:t>tengja</a:t>
                      </a:r>
                      <a:r>
                        <a:rPr lang="en-GB" sz="800" dirty="0">
                          <a:latin typeface="Calibri"/>
                          <a:cs typeface="Calibri"/>
                        </a:rPr>
                        <a:t> </a:t>
                      </a:r>
                      <a:r>
                        <a:rPr lang="en-GB" sz="800" dirty="0" err="1">
                          <a:latin typeface="Calibri"/>
                          <a:cs typeface="Calibri"/>
                        </a:rPr>
                        <a:t>þekkingu</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aðföng</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ná</a:t>
                      </a:r>
                      <a:r>
                        <a:rPr lang="en-GB" sz="800" dirty="0">
                          <a:latin typeface="Calibri"/>
                          <a:cs typeface="Calibri"/>
                        </a:rPr>
                        <a:t> </a:t>
                      </a:r>
                      <a:r>
                        <a:rPr lang="en-GB" sz="800" dirty="0" err="1">
                          <a:latin typeface="Calibri"/>
                          <a:cs typeface="Calibri"/>
                        </a:rPr>
                        <a:t>fram</a:t>
                      </a:r>
                      <a:r>
                        <a:rPr lang="en-GB" sz="800" dirty="0">
                          <a:latin typeface="Calibri"/>
                          <a:cs typeface="Calibri"/>
                        </a:rPr>
                        <a:t> </a:t>
                      </a:r>
                      <a:r>
                        <a:rPr lang="en-GB" sz="800" dirty="0" err="1">
                          <a:latin typeface="Calibri"/>
                          <a:cs typeface="Calibri"/>
                        </a:rPr>
                        <a:t>áhrifum</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verðmætasköpunar</a:t>
                      </a:r>
                      <a:r>
                        <a:rPr lang="en-GB" sz="800" dirty="0">
                          <a:latin typeface="Calibri"/>
                          <a:cs typeface="Calibri"/>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57200">
                <a:tc>
                  <a:txBody>
                    <a:bodyPr/>
                    <a:lstStyle/>
                    <a:p>
                      <a:pPr algn="just"/>
                      <a:r>
                        <a:rPr lang="en-US" sz="1000" b="1" dirty="0">
                          <a:solidFill>
                            <a:schemeClr val="tx1"/>
                          </a:solidFill>
                          <a:latin typeface="Calibri"/>
                          <a:cs typeface="Calibri"/>
                        </a:rPr>
                        <a:t>1.3 </a:t>
                      </a:r>
                      <a:r>
                        <a:rPr lang="en-US" sz="1000" b="1" dirty="0" err="1">
                          <a:solidFill>
                            <a:schemeClr val="tx1"/>
                          </a:solidFill>
                          <a:latin typeface="Calibri"/>
                          <a:cs typeface="Calibri"/>
                        </a:rPr>
                        <a:t>Sýn</a:t>
                      </a:r>
                      <a:endParaRPr lang="en-US" sz="1000" b="1" dirty="0" err="1">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a:cs typeface="Calibri"/>
                        </a:rPr>
                        <a:t>Vinna </a:t>
                      </a:r>
                      <a:r>
                        <a:rPr lang="en-US" sz="1000" i="1" dirty="0" err="1">
                          <a:solidFill>
                            <a:schemeClr val="tx1"/>
                          </a:solidFill>
                          <a:latin typeface="Calibri"/>
                          <a:cs typeface="Calibri"/>
                        </a:rPr>
                        <a:t>að</a:t>
                      </a:r>
                      <a:r>
                        <a:rPr lang="en-US" sz="1000" i="1" dirty="0">
                          <a:solidFill>
                            <a:schemeClr val="tx1"/>
                          </a:solidFill>
                          <a:latin typeface="Calibri"/>
                          <a:cs typeface="Calibri"/>
                        </a:rPr>
                        <a:t> </a:t>
                      </a:r>
                      <a:r>
                        <a:rPr lang="en-US" sz="1000" i="1" dirty="0" err="1">
                          <a:solidFill>
                            <a:schemeClr val="tx1"/>
                          </a:solidFill>
                          <a:latin typeface="Calibri"/>
                          <a:cs typeface="Calibri"/>
                        </a:rPr>
                        <a:t>framtíðarsýn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US" sz="800" dirty="0" err="1">
                          <a:solidFill>
                            <a:schemeClr val="tx1"/>
                          </a:solidFill>
                          <a:latin typeface="Calibri"/>
                          <a:cs typeface="Calibri"/>
                        </a:rPr>
                        <a:t>Ímyndaðu</a:t>
                      </a:r>
                      <a:r>
                        <a:rPr lang="en-US" sz="800" dirty="0">
                          <a:solidFill>
                            <a:schemeClr val="tx1"/>
                          </a:solidFill>
                          <a:latin typeface="Calibri"/>
                          <a:cs typeface="Calibri"/>
                        </a:rPr>
                        <a:t> </a:t>
                      </a:r>
                      <a:r>
                        <a:rPr lang="en-US" sz="800" dirty="0" err="1">
                          <a:solidFill>
                            <a:schemeClr val="tx1"/>
                          </a:solidFill>
                          <a:latin typeface="Calibri"/>
                          <a:cs typeface="Calibri"/>
                        </a:rPr>
                        <a:t>þér</a:t>
                      </a:r>
                      <a:r>
                        <a:rPr lang="en-US" sz="800" dirty="0">
                          <a:solidFill>
                            <a:schemeClr val="tx1"/>
                          </a:solidFill>
                          <a:latin typeface="Calibri"/>
                          <a:cs typeface="Calibri"/>
                        </a:rPr>
                        <a:t> </a:t>
                      </a:r>
                      <a:r>
                        <a:rPr lang="en-US" sz="800" dirty="0" err="1">
                          <a:solidFill>
                            <a:schemeClr val="tx1"/>
                          </a:solidFill>
                          <a:latin typeface="Calibri"/>
                          <a:cs typeface="Calibri"/>
                        </a:rPr>
                        <a:t>framtíðina</a:t>
                      </a:r>
                      <a:r>
                        <a:rPr lang="en-US" sz="800" dirty="0">
                          <a:solidFill>
                            <a:schemeClr val="tx1"/>
                          </a:solidFill>
                          <a:latin typeface="Calibri"/>
                          <a:cs typeface="Calibri"/>
                        </a:rPr>
                        <a:t> </a:t>
                      </a:r>
                      <a:endParaRPr lang="en-US" sz="800" dirty="0">
                        <a:solidFill>
                          <a:schemeClr val="tx1"/>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err="1">
                          <a:solidFill>
                            <a:schemeClr val="tx1"/>
                          </a:solidFill>
                          <a:latin typeface="Calibri"/>
                          <a:cs typeface="Calibri"/>
                        </a:rPr>
                        <a:t>Þróaðu</a:t>
                      </a:r>
                      <a:r>
                        <a:rPr lang="en-US" sz="800" dirty="0">
                          <a:solidFill>
                            <a:schemeClr val="tx1"/>
                          </a:solidFill>
                          <a:latin typeface="Calibri"/>
                          <a:cs typeface="Calibri"/>
                        </a:rPr>
                        <a:t> </a:t>
                      </a:r>
                      <a:r>
                        <a:rPr lang="en-US" sz="800" dirty="0" err="1">
                          <a:solidFill>
                            <a:schemeClr val="tx1"/>
                          </a:solidFill>
                          <a:latin typeface="Calibri"/>
                          <a:cs typeface="Calibri"/>
                        </a:rPr>
                        <a:t>framtíðarsýn</a:t>
                      </a:r>
                      <a:r>
                        <a:rPr lang="en-US" sz="800" dirty="0">
                          <a:solidFill>
                            <a:schemeClr val="tx1"/>
                          </a:solidFill>
                          <a:latin typeface="Calibri"/>
                          <a:cs typeface="Calibri"/>
                        </a:rPr>
                        <a:t>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breyttu</a:t>
                      </a:r>
                      <a:r>
                        <a:rPr lang="en-US" sz="800" dirty="0">
                          <a:solidFill>
                            <a:schemeClr val="tx1"/>
                          </a:solidFill>
                          <a:latin typeface="Calibri"/>
                          <a:cs typeface="Calibri"/>
                        </a:rPr>
                        <a:t> </a:t>
                      </a:r>
                      <a:r>
                        <a:rPr lang="en-US" sz="800" dirty="0" err="1">
                          <a:solidFill>
                            <a:schemeClr val="tx1"/>
                          </a:solidFill>
                          <a:latin typeface="Calibri"/>
                          <a:cs typeface="Calibri"/>
                        </a:rPr>
                        <a:t>hugmyndum</a:t>
                      </a:r>
                      <a:r>
                        <a:rPr lang="en-US" sz="800" dirty="0">
                          <a:solidFill>
                            <a:schemeClr val="tx1"/>
                          </a:solidFill>
                          <a:latin typeface="Calibri"/>
                          <a:cs typeface="Calibri"/>
                        </a:rPr>
                        <a:t> í </a:t>
                      </a:r>
                      <a:r>
                        <a:rPr lang="en-US" sz="800" dirty="0" err="1">
                          <a:solidFill>
                            <a:schemeClr val="tx1"/>
                          </a:solidFill>
                          <a:latin typeface="Calibri"/>
                          <a:cs typeface="Calibri"/>
                        </a:rPr>
                        <a:t>verk</a:t>
                      </a:r>
                      <a:r>
                        <a:rPr lang="en-US" sz="800" dirty="0">
                          <a:solidFill>
                            <a:schemeClr val="tx1"/>
                          </a:solidFill>
                          <a:latin typeface="Calibri"/>
                          <a:cs typeface="Calibri"/>
                        </a:rPr>
                        <a:t> </a:t>
                      </a:r>
                    </a:p>
                    <a:p>
                      <a:pPr marL="171450" indent="-171450" algn="just">
                        <a:buFont typeface="Arial" panose="020B0604020202020204" pitchFamily="34" charset="0"/>
                        <a:buChar char="•"/>
                      </a:pPr>
                      <a:r>
                        <a:rPr lang="en-US" sz="800" dirty="0" err="1">
                          <a:solidFill>
                            <a:schemeClr val="tx1"/>
                          </a:solidFill>
                          <a:latin typeface="Calibri"/>
                          <a:cs typeface="Calibri"/>
                        </a:rPr>
                        <a:t>Sjáðu</a:t>
                      </a:r>
                      <a:r>
                        <a:rPr lang="en-US" sz="800" dirty="0">
                          <a:solidFill>
                            <a:schemeClr val="tx1"/>
                          </a:solidFill>
                          <a:latin typeface="Calibri"/>
                          <a:cs typeface="Calibri"/>
                        </a:rPr>
                        <a:t> </a:t>
                      </a:r>
                      <a:r>
                        <a:rPr lang="en-US" sz="800" dirty="0" err="1">
                          <a:solidFill>
                            <a:schemeClr val="tx1"/>
                          </a:solidFill>
                          <a:latin typeface="Calibri"/>
                          <a:cs typeface="Calibri"/>
                        </a:rPr>
                        <a:t>framtíðarsviðsmyndir</a:t>
                      </a:r>
                      <a:r>
                        <a:rPr lang="en-US" sz="800" dirty="0">
                          <a:solidFill>
                            <a:schemeClr val="tx1"/>
                          </a:solidFill>
                          <a:latin typeface="Calibri"/>
                          <a:cs typeface="Calibri"/>
                        </a:rPr>
                        <a:t> </a:t>
                      </a:r>
                      <a:r>
                        <a:rPr lang="en-US" sz="800" dirty="0" err="1">
                          <a:solidFill>
                            <a:schemeClr val="tx1"/>
                          </a:solidFill>
                          <a:latin typeface="Calibri"/>
                          <a:cs typeface="Calibri"/>
                        </a:rPr>
                        <a:t>til</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leiðbeina</a:t>
                      </a:r>
                      <a:r>
                        <a:rPr lang="en-US" sz="800" dirty="0">
                          <a:solidFill>
                            <a:schemeClr val="tx1"/>
                          </a:solidFill>
                          <a:latin typeface="Calibri"/>
                          <a:cs typeface="Calibri"/>
                        </a:rPr>
                        <a:t> </a:t>
                      </a:r>
                      <a:r>
                        <a:rPr lang="en-US" sz="800" dirty="0" err="1">
                          <a:solidFill>
                            <a:schemeClr val="tx1"/>
                          </a:solidFill>
                          <a:latin typeface="Calibri"/>
                          <a:cs typeface="Calibri"/>
                        </a:rPr>
                        <a:t>viðleitni</a:t>
                      </a:r>
                      <a:r>
                        <a:rPr lang="en-US" sz="800" dirty="0">
                          <a:solidFill>
                            <a:schemeClr val="tx1"/>
                          </a:solidFill>
                          <a:latin typeface="Calibri"/>
                          <a:cs typeface="Calibri"/>
                        </a:rPr>
                        <a:t>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aðgerðum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722291">
                <a:tc>
                  <a:txBody>
                    <a:bodyPr/>
                    <a:lstStyle/>
                    <a:p>
                      <a:pPr algn="just"/>
                      <a:r>
                        <a:rPr lang="en-US" sz="1000" b="1" dirty="0">
                          <a:solidFill>
                            <a:schemeClr val="tx1"/>
                          </a:solidFill>
                          <a:latin typeface="Calibri"/>
                          <a:cs typeface="Calibri"/>
                        </a:rPr>
                        <a:t>1.4 </a:t>
                      </a:r>
                      <a:r>
                        <a:rPr lang="en-US" sz="1000" b="1" dirty="0" err="1">
                          <a:solidFill>
                            <a:schemeClr val="tx1"/>
                          </a:solidFill>
                          <a:latin typeface="Calibri"/>
                          <a:cs typeface="Calibri"/>
                        </a:rPr>
                        <a:t>Að</a:t>
                      </a:r>
                      <a:r>
                        <a:rPr lang="en-US" sz="1000" b="1" dirty="0">
                          <a:solidFill>
                            <a:schemeClr val="tx1"/>
                          </a:solidFill>
                          <a:latin typeface="Calibri"/>
                          <a:cs typeface="Calibri"/>
                        </a:rPr>
                        <a:t> meta </a:t>
                      </a:r>
                      <a:r>
                        <a:rPr lang="en-US" sz="1000" b="1" dirty="0" err="1">
                          <a:solidFill>
                            <a:schemeClr val="tx1"/>
                          </a:solidFill>
                          <a:latin typeface="Calibri"/>
                          <a:cs typeface="Calibri"/>
                        </a:rPr>
                        <a:t>hugmyndir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err="1">
                          <a:solidFill>
                            <a:schemeClr val="tx1"/>
                          </a:solidFill>
                          <a:latin typeface="Calibri"/>
                          <a:cs typeface="Calibri"/>
                        </a:rPr>
                        <a:t>Nýta</a:t>
                      </a:r>
                      <a:r>
                        <a:rPr lang="en-US" sz="1000" i="1" dirty="0">
                          <a:solidFill>
                            <a:schemeClr val="tx1"/>
                          </a:solidFill>
                          <a:latin typeface="Calibri"/>
                          <a:cs typeface="Calibri"/>
                        </a:rPr>
                        <a:t> </a:t>
                      </a:r>
                      <a:r>
                        <a:rPr lang="en-US" sz="1000" i="1" dirty="0" err="1">
                          <a:solidFill>
                            <a:schemeClr val="tx1"/>
                          </a:solidFill>
                          <a:latin typeface="Calibri"/>
                          <a:cs typeface="Calibri"/>
                        </a:rPr>
                        <a:t>hugmyndir</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tækifæri</a:t>
                      </a:r>
                      <a:r>
                        <a:rPr lang="en-US" sz="1000" i="1" dirty="0">
                          <a:solidFill>
                            <a:schemeClr val="tx1"/>
                          </a:solidFill>
                          <a:latin typeface="Calibri"/>
                          <a:cs typeface="Calibri"/>
                        </a:rPr>
                        <a:t> </a:t>
                      </a:r>
                      <a:r>
                        <a:rPr lang="en-US" sz="1000" i="1" dirty="0" err="1">
                          <a:solidFill>
                            <a:schemeClr val="tx1"/>
                          </a:solidFill>
                          <a:latin typeface="Calibri"/>
                          <a:cs typeface="Calibri"/>
                        </a:rPr>
                        <a:t>sem</a:t>
                      </a:r>
                      <a:r>
                        <a:rPr lang="en-US" sz="1000" i="1" dirty="0">
                          <a:solidFill>
                            <a:schemeClr val="tx1"/>
                          </a:solidFill>
                          <a:latin typeface="Calibri"/>
                          <a:cs typeface="Calibri"/>
                        </a:rPr>
                        <a:t> best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latin typeface="Calibri"/>
                          <a:cs typeface="Calibri"/>
                        </a:rPr>
                        <a:t>Dæma</a:t>
                      </a:r>
                      <a:r>
                        <a:rPr lang="en-GB" sz="800" dirty="0">
                          <a:latin typeface="Calibri"/>
                          <a:cs typeface="Calibri"/>
                        </a:rPr>
                        <a:t> um </a:t>
                      </a:r>
                      <a:r>
                        <a:rPr lang="en-GB" sz="800" dirty="0" err="1">
                          <a:latin typeface="Calibri"/>
                          <a:cs typeface="Calibri"/>
                        </a:rPr>
                        <a:t>hvaða</a:t>
                      </a:r>
                      <a:r>
                        <a:rPr lang="en-GB" sz="800" dirty="0">
                          <a:latin typeface="Calibri"/>
                          <a:cs typeface="Calibri"/>
                        </a:rPr>
                        <a:t> </a:t>
                      </a:r>
                      <a:r>
                        <a:rPr lang="en-GB" sz="800" dirty="0" err="1">
                          <a:latin typeface="Calibri"/>
                          <a:cs typeface="Calibri"/>
                        </a:rPr>
                        <a:t>verðmæti</a:t>
                      </a:r>
                      <a:r>
                        <a:rPr lang="en-GB" sz="800" dirty="0">
                          <a:latin typeface="Calibri"/>
                          <a:cs typeface="Calibri"/>
                        </a:rPr>
                        <a:t> </a:t>
                      </a:r>
                      <a:r>
                        <a:rPr lang="en-GB" sz="800" dirty="0" err="1">
                          <a:latin typeface="Calibri"/>
                          <a:cs typeface="Calibri"/>
                        </a:rPr>
                        <a:t>eru</a:t>
                      </a:r>
                      <a:r>
                        <a:rPr lang="en-GB" sz="800" dirty="0">
                          <a:latin typeface="Calibri"/>
                          <a:cs typeface="Calibri"/>
                        </a:rPr>
                        <a:t> í </a:t>
                      </a:r>
                      <a:r>
                        <a:rPr lang="en-GB" sz="800" dirty="0" err="1">
                          <a:latin typeface="Calibri"/>
                          <a:cs typeface="Calibri"/>
                        </a:rPr>
                        <a:t>félagslegu</a:t>
                      </a:r>
                      <a:r>
                        <a:rPr lang="en-GB" sz="800" dirty="0">
                          <a:latin typeface="Calibri"/>
                          <a:cs typeface="Calibri"/>
                        </a:rPr>
                        <a:t>, </a:t>
                      </a:r>
                      <a:r>
                        <a:rPr lang="en-GB" sz="800" dirty="0" err="1">
                          <a:latin typeface="Calibri"/>
                          <a:cs typeface="Calibri"/>
                        </a:rPr>
                        <a:t>menningarlegu</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efnahagslegu</a:t>
                      </a:r>
                      <a:r>
                        <a:rPr lang="en-GB" sz="800" dirty="0">
                          <a:latin typeface="Calibri"/>
                          <a:cs typeface="Calibri"/>
                        </a:rPr>
                        <a:t> </a:t>
                      </a:r>
                      <a:r>
                        <a:rPr lang="en-GB" sz="800" dirty="0" err="1">
                          <a:latin typeface="Calibri"/>
                          <a:cs typeface="Calibri"/>
                        </a:rPr>
                        <a:t>tilliti</a:t>
                      </a:r>
                      <a:endParaRPr lang="en-GB" sz="800" dirty="0" err="1">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GB" sz="800" dirty="0" err="1">
                          <a:latin typeface="Calibri"/>
                          <a:cs typeface="Calibri"/>
                        </a:rPr>
                        <a:t>Sjá</a:t>
                      </a:r>
                      <a:r>
                        <a:rPr lang="en-GB" sz="800" dirty="0">
                          <a:latin typeface="Calibri"/>
                          <a:cs typeface="Calibri"/>
                        </a:rPr>
                        <a:t> </a:t>
                      </a:r>
                      <a:r>
                        <a:rPr lang="en-GB" sz="800" dirty="0" err="1">
                          <a:latin typeface="Calibri"/>
                          <a:cs typeface="Calibri"/>
                        </a:rPr>
                        <a:t>möguleikana</a:t>
                      </a:r>
                      <a:r>
                        <a:rPr lang="en-GB" sz="800" dirty="0">
                          <a:latin typeface="Calibri"/>
                          <a:cs typeface="Calibri"/>
                        </a:rPr>
                        <a:t> </a:t>
                      </a:r>
                      <a:r>
                        <a:rPr lang="en-GB" sz="800" dirty="0" err="1">
                          <a:latin typeface="Calibri"/>
                          <a:cs typeface="Calibri"/>
                        </a:rPr>
                        <a:t>sem</a:t>
                      </a:r>
                      <a:r>
                        <a:rPr lang="en-GB" sz="800" dirty="0">
                          <a:latin typeface="Calibri"/>
                          <a:cs typeface="Calibri"/>
                        </a:rPr>
                        <a:t> </a:t>
                      </a:r>
                      <a:r>
                        <a:rPr lang="en-GB" sz="800" dirty="0" err="1">
                          <a:latin typeface="Calibri"/>
                          <a:cs typeface="Calibri"/>
                        </a:rPr>
                        <a:t>hugmynd</a:t>
                      </a:r>
                      <a:r>
                        <a:rPr lang="en-GB" sz="800" dirty="0">
                          <a:latin typeface="Calibri"/>
                          <a:cs typeface="Calibri"/>
                        </a:rPr>
                        <a:t> </a:t>
                      </a:r>
                      <a:r>
                        <a:rPr lang="en-GB" sz="800" dirty="0" err="1">
                          <a:latin typeface="Calibri"/>
                          <a:cs typeface="Calibri"/>
                        </a:rPr>
                        <a:t>hefur</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skapa</a:t>
                      </a:r>
                      <a:r>
                        <a:rPr lang="en-GB" sz="800" dirty="0">
                          <a:latin typeface="Calibri"/>
                          <a:cs typeface="Calibri"/>
                        </a:rPr>
                        <a:t> </a:t>
                      </a:r>
                      <a:r>
                        <a:rPr lang="en-GB" sz="800" dirty="0" err="1">
                          <a:latin typeface="Calibri"/>
                          <a:cs typeface="Calibri"/>
                        </a:rPr>
                        <a:t>verðmæti</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finna</a:t>
                      </a:r>
                      <a:r>
                        <a:rPr lang="en-GB" sz="800" dirty="0">
                          <a:latin typeface="Calibri"/>
                          <a:cs typeface="Calibri"/>
                        </a:rPr>
                        <a:t> </a:t>
                      </a:r>
                      <a:r>
                        <a:rPr lang="en-GB" sz="800" dirty="0" err="1">
                          <a:latin typeface="Calibri"/>
                          <a:cs typeface="Calibri"/>
                        </a:rPr>
                        <a:t>viðeigandi</a:t>
                      </a:r>
                      <a:r>
                        <a:rPr lang="en-GB" sz="800" dirty="0">
                          <a:latin typeface="Calibri"/>
                          <a:cs typeface="Calibri"/>
                        </a:rPr>
                        <a:t> </a:t>
                      </a:r>
                      <a:r>
                        <a:rPr lang="en-GB" sz="800" dirty="0" err="1">
                          <a:latin typeface="Calibri"/>
                          <a:cs typeface="Calibri"/>
                        </a:rPr>
                        <a:t>leiðir</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gera</a:t>
                      </a:r>
                      <a:r>
                        <a:rPr lang="en-GB" sz="800" dirty="0">
                          <a:latin typeface="Calibri"/>
                          <a:cs typeface="Calibri"/>
                        </a:rPr>
                        <a:t> </a:t>
                      </a:r>
                      <a:r>
                        <a:rPr lang="en-GB" sz="800" dirty="0" err="1">
                          <a:latin typeface="Calibri"/>
                          <a:cs typeface="Calibri"/>
                        </a:rPr>
                        <a:t>sem</a:t>
                      </a:r>
                      <a:r>
                        <a:rPr lang="en-GB" sz="800" dirty="0">
                          <a:latin typeface="Calibri"/>
                          <a:cs typeface="Calibri"/>
                        </a:rPr>
                        <a:t> </a:t>
                      </a:r>
                      <a:r>
                        <a:rPr lang="en-GB" sz="800" dirty="0" err="1">
                          <a:latin typeface="Calibri"/>
                          <a:cs typeface="Calibri"/>
                        </a:rPr>
                        <a:t>mest</a:t>
                      </a:r>
                      <a:r>
                        <a:rPr lang="en-GB" sz="800" dirty="0">
                          <a:latin typeface="Calibri"/>
                          <a:cs typeface="Calibri"/>
                        </a:rPr>
                        <a:t> </a:t>
                      </a:r>
                      <a:r>
                        <a:rPr lang="en-GB" sz="800" dirty="0" err="1">
                          <a:latin typeface="Calibri"/>
                          <a:cs typeface="Calibri"/>
                        </a:rPr>
                        <a:t>úr</a:t>
                      </a:r>
                      <a:r>
                        <a:rPr lang="en-GB" sz="800" dirty="0">
                          <a:latin typeface="Calibri"/>
                          <a:cs typeface="Calibri"/>
                        </a:rPr>
                        <a:t> </a:t>
                      </a:r>
                      <a:r>
                        <a:rPr lang="en-GB" sz="800" dirty="0" err="1">
                          <a:latin typeface="Calibri"/>
                          <a:cs typeface="Calibri"/>
                        </a:rPr>
                        <a:t>henni</a:t>
                      </a:r>
                      <a:endParaRPr lang="en-US" sz="800" dirty="0" err="1">
                        <a:solidFill>
                          <a:schemeClr val="tx1"/>
                        </a:solidFill>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822960">
                <a:tc>
                  <a:txBody>
                    <a:bodyPr/>
                    <a:lstStyle/>
                    <a:p>
                      <a:pPr algn="just"/>
                      <a:r>
                        <a:rPr lang="en-US" sz="1000" b="1" dirty="0">
                          <a:solidFill>
                            <a:schemeClr val="tx1"/>
                          </a:solidFill>
                          <a:latin typeface="Calibri"/>
                          <a:cs typeface="Calibri"/>
                        </a:rPr>
                        <a:t>1.5 </a:t>
                      </a:r>
                      <a:r>
                        <a:rPr lang="en-US" sz="1000" b="1" dirty="0" err="1">
                          <a:solidFill>
                            <a:schemeClr val="tx1"/>
                          </a:solidFill>
                          <a:latin typeface="Calibri"/>
                          <a:cs typeface="Calibri"/>
                        </a:rPr>
                        <a:t>Siðleg</a:t>
                      </a:r>
                      <a:r>
                        <a:rPr lang="en-US" sz="1000" b="1" dirty="0">
                          <a:solidFill>
                            <a:schemeClr val="tx1"/>
                          </a:solidFill>
                          <a:latin typeface="Calibri"/>
                          <a:cs typeface="Calibri"/>
                        </a:rPr>
                        <a:t> </a:t>
                      </a:r>
                      <a:r>
                        <a:rPr lang="en-US" sz="1000" b="1" dirty="0" err="1">
                          <a:solidFill>
                            <a:schemeClr val="tx1"/>
                          </a:solidFill>
                          <a:latin typeface="Calibri"/>
                          <a:cs typeface="Calibri"/>
                        </a:rPr>
                        <a:t>og</a:t>
                      </a:r>
                      <a:r>
                        <a:rPr lang="en-US" sz="1000" b="1" dirty="0">
                          <a:solidFill>
                            <a:schemeClr val="tx1"/>
                          </a:solidFill>
                          <a:latin typeface="Calibri"/>
                          <a:cs typeface="Calibri"/>
                        </a:rPr>
                        <a:t> </a:t>
                      </a:r>
                      <a:r>
                        <a:rPr lang="en-US" sz="1000" b="1" dirty="0" err="1">
                          <a:solidFill>
                            <a:schemeClr val="tx1"/>
                          </a:solidFill>
                          <a:latin typeface="Calibri"/>
                          <a:cs typeface="Calibri"/>
                        </a:rPr>
                        <a:t>sjálfbær</a:t>
                      </a:r>
                      <a:r>
                        <a:rPr lang="en-US" sz="1000" b="1" dirty="0">
                          <a:solidFill>
                            <a:schemeClr val="tx1"/>
                          </a:solidFill>
                          <a:latin typeface="Calibri"/>
                          <a:cs typeface="Calibri"/>
                        </a:rPr>
                        <a:t> </a:t>
                      </a:r>
                      <a:r>
                        <a:rPr lang="en-US" sz="1000" b="1" dirty="0" err="1">
                          <a:solidFill>
                            <a:schemeClr val="tx1"/>
                          </a:solidFill>
                          <a:latin typeface="Calibri"/>
                          <a:cs typeface="Calibri"/>
                        </a:rPr>
                        <a:t>hugsun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000" i="1" dirty="0">
                          <a:solidFill>
                            <a:schemeClr val="tx1"/>
                          </a:solidFill>
                          <a:latin typeface="Calibri"/>
                          <a:cs typeface="Calibri"/>
                        </a:rPr>
                        <a:t>Meta </a:t>
                      </a:r>
                      <a:r>
                        <a:rPr lang="en-US" sz="1000" i="1" dirty="0" err="1">
                          <a:solidFill>
                            <a:schemeClr val="tx1"/>
                          </a:solidFill>
                          <a:latin typeface="Calibri"/>
                          <a:cs typeface="Calibri"/>
                        </a:rPr>
                        <a:t>afleiðingar</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áhrif</a:t>
                      </a:r>
                      <a:r>
                        <a:rPr lang="en-US" sz="1000" i="1" dirty="0">
                          <a:solidFill>
                            <a:schemeClr val="tx1"/>
                          </a:solidFill>
                          <a:latin typeface="Calibri"/>
                          <a:cs typeface="Calibri"/>
                        </a:rPr>
                        <a:t> </a:t>
                      </a:r>
                      <a:r>
                        <a:rPr lang="en-US" sz="1000" i="1" dirty="0" err="1">
                          <a:solidFill>
                            <a:schemeClr val="tx1"/>
                          </a:solidFill>
                          <a:latin typeface="Calibri"/>
                          <a:cs typeface="Calibri"/>
                        </a:rPr>
                        <a:t>hugmynda</a:t>
                      </a:r>
                      <a:r>
                        <a:rPr lang="en-US" sz="1000" i="1" dirty="0">
                          <a:solidFill>
                            <a:schemeClr val="tx1"/>
                          </a:solidFill>
                          <a:latin typeface="Calibri"/>
                          <a:cs typeface="Calibri"/>
                        </a:rPr>
                        <a:t>, </a:t>
                      </a:r>
                      <a:r>
                        <a:rPr lang="en-US" sz="1000" i="1" dirty="0" err="1">
                          <a:solidFill>
                            <a:schemeClr val="tx1"/>
                          </a:solidFill>
                          <a:latin typeface="Calibri"/>
                          <a:cs typeface="Calibri"/>
                        </a:rPr>
                        <a:t>tækifæra</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aðgerða</a:t>
                      </a:r>
                      <a:r>
                        <a:rPr lang="en-US" sz="1000" i="1" dirty="0">
                          <a:solidFill>
                            <a:schemeClr val="tx1"/>
                          </a:solidFill>
                          <a:latin typeface="Calibri"/>
                          <a:cs typeface="Calibri"/>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s" sz="800" b="0" i="0" u="none" strike="noStrike" cap="none" noProof="0" dirty="0">
                          <a:solidFill>
                            <a:schemeClr val="dk1"/>
                          </a:solidFill>
                          <a:latin typeface="Calibri"/>
                          <a:ea typeface="+mn-ea"/>
                          <a:cs typeface="Calibri"/>
                        </a:rPr>
                        <a:t>Meta</a:t>
                      </a:r>
                      <a:r>
                        <a:rPr lang="is" sz="800" b="0" i="0" u="none" strike="noStrike" cap="none" noProof="0" dirty="0">
                          <a:solidFill>
                            <a:schemeClr val="dk1"/>
                          </a:solidFill>
                          <a:latin typeface="Calibri"/>
                          <a:ea typeface="+mn-ea"/>
                          <a:cs typeface="Calibri"/>
                          <a:sym typeface="Arial"/>
                        </a:rPr>
                        <a:t> afleiðingar hugmynda sem hafa gildi og áhrif frumkvöðlastarfsemi á </a:t>
                      </a:r>
                      <a:r>
                        <a:rPr lang="is" sz="800" b="0" i="0" u="none" strike="noStrike" cap="none" noProof="0" dirty="0">
                          <a:solidFill>
                            <a:schemeClr val="dk1"/>
                          </a:solidFill>
                          <a:latin typeface="Calibri"/>
                          <a:ea typeface="+mn-ea"/>
                          <a:cs typeface="Calibri"/>
                        </a:rPr>
                        <a:t>markhópinn</a:t>
                      </a:r>
                      <a:r>
                        <a:rPr lang="is" sz="800" b="0" i="0" u="none" strike="noStrike" cap="none" noProof="0" dirty="0">
                          <a:solidFill>
                            <a:schemeClr val="dk1"/>
                          </a:solidFill>
                          <a:latin typeface="Calibri"/>
                          <a:ea typeface="+mn-ea"/>
                          <a:cs typeface="Calibri"/>
                          <a:sym typeface="Arial"/>
                        </a:rPr>
                        <a:t>, markaðinn, samfélagið og umhverfið</a:t>
                      </a:r>
                      <a:r>
                        <a:rPr lang="is" sz="800" b="0" i="0" u="none" strike="noStrike" cap="none" noProof="0" dirty="0">
                          <a:solidFill>
                            <a:schemeClr val="dk1"/>
                          </a:solidFill>
                          <a:latin typeface="Calibri"/>
                          <a:ea typeface="+mn-ea"/>
                          <a:cs typeface="Calibri"/>
                        </a:rPr>
                        <a:t> </a:t>
                      </a:r>
                      <a:endParaRPr lang="en-US" dirty="0">
                        <a:latin typeface="Calibri"/>
                        <a:cs typeface="Calibri"/>
                      </a:endParaRPr>
                    </a:p>
                    <a:p>
                      <a:pPr marL="171450" lvl="0" indent="-171450" algn="just">
                        <a:buFont typeface="Arial" panose="020B0604020202020204" pitchFamily="34" charset="0"/>
                        <a:buChar char="•"/>
                      </a:pPr>
                      <a:r>
                        <a:rPr lang="en-GB" sz="800" dirty="0" err="1">
                          <a:latin typeface="Calibri"/>
                          <a:cs typeface="Calibri"/>
                        </a:rPr>
                        <a:t>Hugleiddu</a:t>
                      </a:r>
                      <a:r>
                        <a:rPr lang="en-GB" sz="800" dirty="0">
                          <a:latin typeface="Calibri"/>
                          <a:cs typeface="Calibri"/>
                        </a:rPr>
                        <a:t> </a:t>
                      </a:r>
                      <a:r>
                        <a:rPr lang="en-GB" sz="800" dirty="0" err="1">
                          <a:latin typeface="Calibri"/>
                          <a:cs typeface="Calibri"/>
                        </a:rPr>
                        <a:t>hversu</a:t>
                      </a:r>
                      <a:r>
                        <a:rPr lang="en-GB" sz="800" dirty="0">
                          <a:latin typeface="Calibri"/>
                          <a:cs typeface="Calibri"/>
                        </a:rPr>
                        <a:t> </a:t>
                      </a:r>
                      <a:r>
                        <a:rPr lang="en-GB" sz="800" dirty="0" err="1">
                          <a:latin typeface="Calibri"/>
                          <a:cs typeface="Calibri"/>
                        </a:rPr>
                        <a:t>sjálfbær</a:t>
                      </a:r>
                      <a:r>
                        <a:rPr lang="en-GB" sz="800" dirty="0">
                          <a:latin typeface="Calibri"/>
                          <a:cs typeface="Calibri"/>
                        </a:rPr>
                        <a:t> </a:t>
                      </a:r>
                      <a:r>
                        <a:rPr lang="en-GB" sz="800" dirty="0" err="1">
                          <a:latin typeface="Calibri"/>
                          <a:cs typeface="Calibri"/>
                        </a:rPr>
                        <a:t>samfélagsleg</a:t>
                      </a:r>
                      <a:r>
                        <a:rPr lang="en-GB" sz="800" dirty="0">
                          <a:latin typeface="Calibri"/>
                          <a:cs typeface="Calibri"/>
                        </a:rPr>
                        <a:t>, </a:t>
                      </a:r>
                      <a:r>
                        <a:rPr lang="en-GB" sz="800" dirty="0" err="1">
                          <a:latin typeface="Calibri"/>
                          <a:cs typeface="Calibri"/>
                        </a:rPr>
                        <a:t>menningarleg</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efnahagsleg</a:t>
                      </a:r>
                      <a:r>
                        <a:rPr lang="en-GB" sz="800" dirty="0">
                          <a:latin typeface="Calibri"/>
                          <a:cs typeface="Calibri"/>
                        </a:rPr>
                        <a:t> </a:t>
                      </a:r>
                      <a:r>
                        <a:rPr lang="en-GB" sz="800" dirty="0" err="1">
                          <a:latin typeface="Calibri"/>
                          <a:cs typeface="Calibri"/>
                        </a:rPr>
                        <a:t>markmiðin</a:t>
                      </a:r>
                      <a:r>
                        <a:rPr lang="en-GB" sz="800" dirty="0">
                          <a:latin typeface="Calibri"/>
                          <a:cs typeface="Calibri"/>
                        </a:rPr>
                        <a:t> </a:t>
                      </a:r>
                      <a:r>
                        <a:rPr lang="en-GB" sz="800" dirty="0" err="1">
                          <a:latin typeface="Calibri"/>
                          <a:cs typeface="Calibri"/>
                        </a:rPr>
                        <a:t>eru</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lengri</a:t>
                      </a:r>
                      <a:r>
                        <a:rPr lang="en-GB" sz="800" dirty="0">
                          <a:latin typeface="Calibri"/>
                          <a:cs typeface="Calibri"/>
                        </a:rPr>
                        <a:t> </a:t>
                      </a:r>
                      <a:r>
                        <a:rPr lang="en-GB" sz="800" dirty="0" err="1">
                          <a:latin typeface="Calibri"/>
                          <a:cs typeface="Calibri"/>
                        </a:rPr>
                        <a:t>tíma</a:t>
                      </a:r>
                      <a:r>
                        <a:rPr lang="en-GB" sz="800" dirty="0">
                          <a:latin typeface="Calibri"/>
                          <a:cs typeface="Calibri"/>
                        </a:rPr>
                        <a:t> </a:t>
                      </a:r>
                      <a:r>
                        <a:rPr lang="en-GB" sz="800" dirty="0" err="1">
                          <a:latin typeface="Calibri"/>
                          <a:cs typeface="Calibri"/>
                        </a:rPr>
                        <a:t>litið</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hvaða</a:t>
                      </a:r>
                      <a:r>
                        <a:rPr lang="en-GB" sz="800" dirty="0">
                          <a:latin typeface="Calibri"/>
                          <a:cs typeface="Calibri"/>
                        </a:rPr>
                        <a:t> </a:t>
                      </a:r>
                      <a:r>
                        <a:rPr lang="en-GB" sz="800" dirty="0" err="1">
                          <a:latin typeface="Calibri"/>
                          <a:cs typeface="Calibri"/>
                        </a:rPr>
                        <a:t>leið</a:t>
                      </a:r>
                      <a:r>
                        <a:rPr lang="en-GB" sz="800" dirty="0">
                          <a:latin typeface="Calibri"/>
                          <a:cs typeface="Calibri"/>
                        </a:rPr>
                        <a:t> er </a:t>
                      </a:r>
                      <a:r>
                        <a:rPr lang="en-GB" sz="800" dirty="0" err="1">
                          <a:latin typeface="Calibri"/>
                          <a:cs typeface="Calibri"/>
                        </a:rPr>
                        <a:t>valin</a:t>
                      </a:r>
                      <a:endParaRPr lang="en-GB" sz="800" dirty="0">
                        <a:latin typeface="Calibri"/>
                        <a:cs typeface="Calibri"/>
                      </a:endParaRPr>
                    </a:p>
                    <a:p>
                      <a:pPr marL="171450" indent="-171450" algn="just">
                        <a:buFont typeface="Arial" panose="020B0604020202020204" pitchFamily="34" charset="0"/>
                        <a:buChar char="•"/>
                      </a:pPr>
                      <a:r>
                        <a:rPr lang="en-GB" sz="800" dirty="0">
                          <a:latin typeface="Calibri"/>
                          <a:cs typeface="Calibri"/>
                        </a:rPr>
                        <a:t>Koma </a:t>
                      </a:r>
                      <a:r>
                        <a:rPr lang="en-GB" sz="800" dirty="0" err="1">
                          <a:latin typeface="Calibri"/>
                          <a:cs typeface="Calibri"/>
                        </a:rPr>
                        <a:t>fram</a:t>
                      </a:r>
                      <a:r>
                        <a:rPr lang="en-GB" sz="800" dirty="0">
                          <a:latin typeface="Calibri"/>
                          <a:cs typeface="Calibri"/>
                        </a:rPr>
                        <a:t> </a:t>
                      </a:r>
                      <a:r>
                        <a:rPr lang="en-GB" sz="800" dirty="0" err="1">
                          <a:latin typeface="Calibri"/>
                          <a:cs typeface="Calibri"/>
                        </a:rPr>
                        <a:t>af</a:t>
                      </a:r>
                      <a:r>
                        <a:rPr lang="en-GB" sz="800" dirty="0">
                          <a:latin typeface="Calibri"/>
                          <a:cs typeface="Calibri"/>
                        </a:rPr>
                        <a:t> </a:t>
                      </a:r>
                      <a:r>
                        <a:rPr lang="en-GB" sz="800" dirty="0" err="1">
                          <a:latin typeface="Calibri"/>
                          <a:cs typeface="Calibri"/>
                        </a:rPr>
                        <a:t>ábyrgð</a:t>
                      </a: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57908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Greina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skapa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grípa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tækifæri</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Áhersla</a:t>
            </a:r>
            <a:r>
              <a:rPr lang="en-GB" sz="1800" dirty="0">
                <a:solidFill>
                  <a:srgbClr val="0E101A"/>
                </a:solidFill>
                <a:latin typeface="Calibri"/>
                <a:cs typeface="Calibri"/>
              </a:rPr>
              <a:t> á </a:t>
            </a:r>
            <a:r>
              <a:rPr lang="en-GB" sz="1800" dirty="0" err="1">
                <a:solidFill>
                  <a:srgbClr val="0E101A"/>
                </a:solidFill>
                <a:latin typeface="Calibri"/>
                <a:cs typeface="Calibri"/>
              </a:rPr>
              <a:t>áskoranir</a:t>
            </a:r>
            <a:endParaRPr lang="en-GB" sz="1800" dirty="0">
              <a:solidFill>
                <a:srgbClr val="0E101A"/>
              </a:solidFill>
              <a:latin typeface="Calibri"/>
              <a:cs typeface="Calibri"/>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a:cs typeface="Calibri"/>
              </a:rPr>
              <a:t>Finna </a:t>
            </a:r>
            <a:r>
              <a:rPr lang="en-GB" sz="1800" dirty="0" err="1">
                <a:solidFill>
                  <a:srgbClr val="0E101A"/>
                </a:solidFill>
                <a:latin typeface="Calibri"/>
                <a:cs typeface="Calibri"/>
              </a:rPr>
              <a:t>hvaða</a:t>
            </a:r>
            <a:r>
              <a:rPr lang="en-GB" sz="1800" dirty="0">
                <a:solidFill>
                  <a:srgbClr val="0E101A"/>
                </a:solidFill>
                <a:latin typeface="Calibri"/>
                <a:cs typeface="Calibri"/>
              </a:rPr>
              <a:t> </a:t>
            </a:r>
            <a:r>
              <a:rPr lang="en-GB" sz="1800" dirty="0" err="1">
                <a:solidFill>
                  <a:srgbClr val="0E101A"/>
                </a:solidFill>
                <a:latin typeface="Calibri"/>
                <a:cs typeface="Calibri"/>
              </a:rPr>
              <a:t>þarfir</a:t>
            </a:r>
            <a:r>
              <a:rPr lang="en-GB" sz="1800" dirty="0">
                <a:solidFill>
                  <a:srgbClr val="0E101A"/>
                </a:solidFill>
                <a:latin typeface="Calibri"/>
                <a:cs typeface="Calibri"/>
              </a:rPr>
              <a:t> </a:t>
            </a:r>
            <a:r>
              <a:rPr lang="en-GB" sz="1800" dirty="0" err="1">
                <a:solidFill>
                  <a:srgbClr val="0E101A"/>
                </a:solidFill>
                <a:latin typeface="Calibri"/>
                <a:cs typeface="Calibri"/>
              </a:rPr>
              <a:t>eru</a:t>
            </a:r>
            <a:endParaRPr lang="en-GB" sz="1800" dirty="0">
              <a:solidFill>
                <a:srgbClr val="0E101A"/>
              </a:solidFill>
              <a:latin typeface="Calibri"/>
              <a:cs typeface="Calibri"/>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Greina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samhengið</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179 </a:t>
            </a:r>
            <a:r>
              <a:rPr lang="en-GB" i="1" dirty="0" err="1">
                <a:solidFill>
                  <a:schemeClr val="tx1"/>
                </a:solidFill>
                <a:latin typeface="Calibri"/>
                <a:cs typeface="Calibri"/>
              </a:rPr>
              <a:t>og</a:t>
            </a:r>
            <a:r>
              <a:rPr lang="en-GB" i="1" dirty="0">
                <a:solidFill>
                  <a:schemeClr val="tx1"/>
                </a:solidFill>
                <a:latin typeface="Calibri"/>
                <a:cs typeface="Calibri"/>
              </a:rPr>
              <a:t> 180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1.1 </a:t>
            </a:r>
            <a:r>
              <a:rPr lang="en-US" sz="2000" dirty="0" err="1">
                <a:solidFill>
                  <a:srgbClr val="0070C0"/>
                </a:solidFill>
                <a:latin typeface="Calibri" panose="020F0502020204030204" pitchFamily="34" charset="0"/>
                <a:cs typeface="Calibri" panose="020F0502020204030204" pitchFamily="34" charset="0"/>
              </a:rPr>
              <a:t>Að</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sjá</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möguleika</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undirfærni</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289745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954655"/>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Forvitni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víðsýni</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Þróun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hugmynda</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Greining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vandans</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Hönnunargildi</a:t>
            </a:r>
            <a:r>
              <a:rPr lang="en-GB" sz="1800" dirty="0">
                <a:solidFill>
                  <a:srgbClr val="0E101A"/>
                </a:solidFill>
                <a:latin typeface="Calibri" panose="020F0502020204030204" pitchFamily="34" charset="0"/>
                <a:cs typeface="Calibri" panose="020F0502020204030204" pitchFamily="34" charset="0"/>
              </a:rPr>
              <a:t>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Nýsköpun</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181 </a:t>
            </a:r>
            <a:r>
              <a:rPr lang="en-GB" i="1" dirty="0" err="1">
                <a:solidFill>
                  <a:schemeClr val="tx1"/>
                </a:solidFill>
                <a:latin typeface="Calibri"/>
                <a:cs typeface="Calibri"/>
              </a:rPr>
              <a:t>og</a:t>
            </a:r>
            <a:r>
              <a:rPr lang="en-GB" i="1" dirty="0">
                <a:solidFill>
                  <a:schemeClr val="tx1"/>
                </a:solidFill>
                <a:latin typeface="Calibri"/>
                <a:cs typeface="Calibri"/>
              </a:rPr>
              <a:t> 182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1.2 </a:t>
            </a:r>
            <a:r>
              <a:rPr lang="en-US" sz="2000" dirty="0" err="1">
                <a:solidFill>
                  <a:srgbClr val="0070C0"/>
                </a:solidFill>
                <a:latin typeface="Calibri" panose="020F0502020204030204" pitchFamily="34" charset="0"/>
                <a:cs typeface="Calibri" panose="020F0502020204030204" pitchFamily="34" charset="0"/>
              </a:rPr>
              <a:t>Sköpun</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undirfærni</a:t>
            </a:r>
            <a:r>
              <a:rPr lang="en-US" sz="2000" dirty="0">
                <a:solidFill>
                  <a:srgbClr val="0070C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232283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677656"/>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Ímyndun</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hugsa</a:t>
            </a:r>
            <a:r>
              <a:rPr lang="en-GB" sz="1800" dirty="0">
                <a:solidFill>
                  <a:srgbClr val="0E101A"/>
                </a:solidFill>
                <a:latin typeface="Calibri"/>
                <a:cs typeface="Calibri"/>
              </a:rPr>
              <a:t> </a:t>
            </a:r>
            <a:r>
              <a:rPr lang="en-GB" sz="1800" dirty="0" err="1">
                <a:solidFill>
                  <a:srgbClr val="0E101A"/>
                </a:solidFill>
                <a:latin typeface="Calibri"/>
                <a:cs typeface="Calibri"/>
              </a:rPr>
              <a:t>skipulega</a:t>
            </a:r>
            <a:r>
              <a:rPr lang="en-GB" sz="1800" dirty="0">
                <a:solidFill>
                  <a:srgbClr val="0E101A"/>
                </a:solidFill>
                <a:latin typeface="Calibri"/>
                <a:cs typeface="Calibri"/>
              </a:rPr>
              <a:t>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stýra</a:t>
            </a:r>
            <a:r>
              <a:rPr lang="en-GB" sz="1800" dirty="0">
                <a:solidFill>
                  <a:srgbClr val="0E101A"/>
                </a:solidFill>
                <a:latin typeface="Calibri"/>
                <a:cs typeface="Calibri"/>
              </a:rPr>
              <a:t> </a:t>
            </a:r>
            <a:r>
              <a:rPr lang="en-GB" sz="1800" dirty="0" err="1">
                <a:solidFill>
                  <a:srgbClr val="0E101A"/>
                </a:solidFill>
                <a:latin typeface="Calibri"/>
                <a:cs typeface="Calibri"/>
              </a:rPr>
              <a:t>aðgerðum</a:t>
            </a:r>
            <a:r>
              <a:rPr lang="en-GB" sz="1800" dirty="0">
                <a:solidFill>
                  <a:srgbClr val="0E101A"/>
                </a:solidFill>
                <a:latin typeface="Calibri"/>
                <a:cs typeface="Calibri"/>
              </a:rPr>
              <a:t>/</a:t>
            </a:r>
            <a:r>
              <a:rPr lang="en-GB" sz="1800" dirty="0" err="1">
                <a:solidFill>
                  <a:srgbClr val="0E101A"/>
                </a:solidFill>
                <a:latin typeface="Calibri"/>
                <a:cs typeface="Calibri"/>
              </a:rPr>
              <a:t>vinnu</a:t>
            </a:r>
            <a:r>
              <a:rPr lang="en-GB" sz="1800" dirty="0">
                <a:solidFill>
                  <a:srgbClr val="0E101A"/>
                </a:solidFill>
                <a:latin typeface="Calibri"/>
                <a:cs typeface="Calibri"/>
              </a:rPr>
              <a:t> </a:t>
            </a:r>
          </a:p>
          <a:p>
            <a:pPr marL="342900" indent="-342900" algn="just">
              <a:buFont typeface="+mj-lt"/>
              <a:buAutoNum type="arabicPeriod"/>
            </a:pPr>
            <a:endParaRPr lang="en-GB" sz="1800" dirty="0">
              <a:solidFill>
                <a:srgbClr val="0E101A"/>
              </a:solidFill>
              <a:highlight>
                <a:srgbClr val="FFFF00"/>
              </a:highlight>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highlight>
                <a:srgbClr val="FFFF00"/>
              </a:highlight>
              <a:latin typeface="Calibri" panose="020F0502020204030204" pitchFamily="34" charset="0"/>
              <a:cs typeface="Calibri" panose="020F0502020204030204" pitchFamily="34" charset="0"/>
            </a:endParaRPr>
          </a:p>
          <a:p>
            <a:pPr algn="just"/>
            <a:endParaRPr lang="en-GB" sz="1800" dirty="0">
              <a:solidFill>
                <a:srgbClr val="0E101A"/>
              </a:solidFill>
              <a:highlight>
                <a:srgbClr val="FFFF00"/>
              </a:highlight>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183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1.3 </a:t>
            </a:r>
            <a:r>
              <a:rPr lang="en-US" sz="2000" dirty="0" err="1">
                <a:solidFill>
                  <a:srgbClr val="0070C0"/>
                </a:solidFill>
                <a:latin typeface="Calibri" panose="020F0502020204030204" pitchFamily="34" charset="0"/>
                <a:cs typeface="Calibri" panose="020F0502020204030204" pitchFamily="34" charset="0"/>
              </a:rPr>
              <a:t>Sýn</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undirfærni</a:t>
            </a:r>
            <a:r>
              <a:rPr lang="en-US" sz="2000" dirty="0">
                <a:solidFill>
                  <a:srgbClr val="0070C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273346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015663"/>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sjá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virði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hugmyndar</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deila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vernda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hugmyndir</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184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1.4 </a:t>
            </a:r>
            <a:r>
              <a:rPr lang="en-US" sz="2000" dirty="0" err="1">
                <a:solidFill>
                  <a:srgbClr val="0070C0"/>
                </a:solidFill>
                <a:latin typeface="Calibri" panose="020F0502020204030204" pitchFamily="34" charset="0"/>
                <a:cs typeface="Calibri" panose="020F0502020204030204" pitchFamily="34" charset="0"/>
              </a:rPr>
              <a:t>Að</a:t>
            </a:r>
            <a:r>
              <a:rPr lang="en-US" sz="2000" dirty="0">
                <a:solidFill>
                  <a:srgbClr val="0070C0"/>
                </a:solidFill>
                <a:latin typeface="Calibri" panose="020F0502020204030204" pitchFamily="34" charset="0"/>
                <a:cs typeface="Calibri" panose="020F0502020204030204" pitchFamily="34" charset="0"/>
              </a:rPr>
              <a:t> meta </a:t>
            </a:r>
            <a:r>
              <a:rPr lang="en-US" sz="2000" dirty="0" err="1">
                <a:solidFill>
                  <a:srgbClr val="0070C0"/>
                </a:solidFill>
                <a:latin typeface="Calibri" panose="020F0502020204030204" pitchFamily="34" charset="0"/>
                <a:cs typeface="Calibri" panose="020F0502020204030204" pitchFamily="34" charset="0"/>
              </a:rPr>
              <a:t>hugmyndir</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undirfærni</a:t>
            </a:r>
            <a:r>
              <a:rPr lang="en-US" sz="2000" dirty="0">
                <a:solidFill>
                  <a:srgbClr val="0070C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161068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hegða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sér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siðferðilega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rétt</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hugsa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sjálfbært</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meta </a:t>
            </a:r>
            <a:r>
              <a:rPr lang="en-GB" sz="1800" dirty="0" err="1">
                <a:solidFill>
                  <a:srgbClr val="0E101A"/>
                </a:solidFill>
                <a:latin typeface="Calibri" panose="020F0502020204030204" pitchFamily="34" charset="0"/>
                <a:cs typeface="Calibri" panose="020F0502020204030204" pitchFamily="34" charset="0"/>
              </a:rPr>
              <a:t>áhrif</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axla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ábyrgð</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185 </a:t>
            </a:r>
            <a:r>
              <a:rPr lang="en-GB" i="1" dirty="0" err="1">
                <a:solidFill>
                  <a:schemeClr val="tx1"/>
                </a:solidFill>
                <a:latin typeface="Calibri"/>
                <a:cs typeface="Calibri"/>
              </a:rPr>
              <a:t>og</a:t>
            </a:r>
            <a:r>
              <a:rPr lang="en-GB" i="1" dirty="0">
                <a:solidFill>
                  <a:schemeClr val="tx1"/>
                </a:solidFill>
                <a:latin typeface="Calibri"/>
                <a:cs typeface="Calibri"/>
              </a:rPr>
              <a:t> bls 186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solidFill>
                  <a:srgbClr val="0070C0"/>
                </a:solidFill>
                <a:latin typeface="Calibri" panose="020F0502020204030204" pitchFamily="34" charset="0"/>
                <a:cs typeface="Calibri" panose="020F0502020204030204" pitchFamily="34" charset="0"/>
              </a:rPr>
              <a:t>1.5 </a:t>
            </a:r>
            <a:r>
              <a:rPr lang="en-US" sz="2000" dirty="0" err="1">
                <a:solidFill>
                  <a:srgbClr val="0070C0"/>
                </a:solidFill>
                <a:latin typeface="Calibri" panose="020F0502020204030204" pitchFamily="34" charset="0"/>
                <a:cs typeface="Calibri" panose="020F0502020204030204" pitchFamily="34" charset="0"/>
              </a:rPr>
              <a:t>Siðferðileg</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og</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sjálfbær</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hugsun</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undirfærni</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239805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Inngangur</a:t>
            </a:r>
            <a:endParaRPr lang="en-US" sz="2200" dirty="0">
              <a:latin typeface="Raleway" panose="020B0003030101060003" pitchFamily="34" charset="0"/>
            </a:endParaRPr>
          </a:p>
        </p:txBody>
      </p:sp>
      <p:sp>
        <p:nvSpPr>
          <p:cNvPr id="4" name="Rectángulo 3"/>
          <p:cNvSpPr/>
          <p:nvPr/>
        </p:nvSpPr>
        <p:spPr>
          <a:xfrm>
            <a:off x="127191" y="1641213"/>
            <a:ext cx="8455700" cy="2308324"/>
          </a:xfrm>
          <a:prstGeom prst="rect">
            <a:avLst/>
          </a:prstGeom>
        </p:spPr>
        <p:txBody>
          <a:bodyPr wrap="square">
            <a:spAutoFit/>
          </a:bodyPr>
          <a:lstStyle/>
          <a:p>
            <a:pPr algn="just"/>
            <a:r>
              <a:rPr lang="en-GB" sz="1800" dirty="0" err="1"/>
              <a:t>Í</a:t>
            </a:r>
            <a:r>
              <a:rPr lang="en-GB" sz="1800" dirty="0"/>
              <a:t> </a:t>
            </a:r>
            <a:r>
              <a:rPr lang="en-GB" sz="1800" dirty="0" err="1"/>
              <a:t>þessum</a:t>
            </a:r>
            <a:r>
              <a:rPr lang="en-GB" sz="1800" dirty="0"/>
              <a:t> </a:t>
            </a:r>
            <a:r>
              <a:rPr lang="en-GB" sz="1800" dirty="0" err="1"/>
              <a:t>kafla</a:t>
            </a:r>
            <a:r>
              <a:rPr lang="en-GB" sz="1800" dirty="0"/>
              <a:t> </a:t>
            </a:r>
            <a:r>
              <a:rPr lang="en-GB" sz="1800" dirty="0" err="1"/>
              <a:t>verða</a:t>
            </a:r>
            <a:r>
              <a:rPr lang="en-GB" sz="1800" dirty="0"/>
              <a:t> </a:t>
            </a:r>
            <a:r>
              <a:rPr lang="en-GB" sz="1800" dirty="0" err="1"/>
              <a:t>kynntir</a:t>
            </a:r>
            <a:r>
              <a:rPr lang="en-GB" sz="1800" dirty="0"/>
              <a:t> </a:t>
            </a:r>
            <a:r>
              <a:rPr lang="en-GB" sz="1800" dirty="0" err="1"/>
              <a:t>tveir</a:t>
            </a:r>
            <a:r>
              <a:rPr lang="en-GB" sz="1800" dirty="0"/>
              <a:t> </a:t>
            </a:r>
            <a:r>
              <a:rPr lang="en-GB" sz="1800" dirty="0" err="1"/>
              <a:t>opinberir</a:t>
            </a:r>
            <a:r>
              <a:rPr lang="en-GB" sz="1800" dirty="0"/>
              <a:t> </a:t>
            </a:r>
            <a:r>
              <a:rPr lang="en-GB" sz="1800" dirty="0" err="1"/>
              <a:t>evrópskir</a:t>
            </a:r>
            <a:r>
              <a:rPr lang="en-GB" sz="1800" dirty="0"/>
              <a:t> </a:t>
            </a:r>
            <a:r>
              <a:rPr lang="en-GB" sz="1800" dirty="0" err="1"/>
              <a:t>hæfnirammar</a:t>
            </a:r>
            <a:r>
              <a:rPr lang="en-GB" sz="1800" dirty="0"/>
              <a:t> um </a:t>
            </a:r>
            <a:r>
              <a:rPr lang="en-GB" sz="1800" dirty="0" err="1"/>
              <a:t>menntun</a:t>
            </a:r>
            <a:r>
              <a:rPr lang="en-GB" sz="1800" dirty="0"/>
              <a:t> </a:t>
            </a:r>
            <a:r>
              <a:rPr lang="en-GB" sz="1800" dirty="0" err="1"/>
              <a:t>og</a:t>
            </a:r>
            <a:r>
              <a:rPr lang="en-GB" sz="1800" dirty="0"/>
              <a:t> </a:t>
            </a:r>
            <a:r>
              <a:rPr lang="en-GB" sz="1800" dirty="0" err="1"/>
              <a:t>starfsþjálfun</a:t>
            </a:r>
            <a:r>
              <a:rPr lang="en-GB" sz="1800" dirty="0"/>
              <a:t>:</a:t>
            </a:r>
            <a:r>
              <a:rPr lang="en-GB" sz="1800" dirty="0">
                <a:solidFill>
                  <a:srgbClr val="0E101A"/>
                </a:solidFill>
                <a:latin typeface="Calibri" panose="020F0502020204030204" pitchFamily="34" charset="0"/>
                <a:cs typeface="Calibri" panose="020F0502020204030204" pitchFamily="34" charset="0"/>
              </a:rPr>
              <a:t>: </a:t>
            </a:r>
          </a:p>
          <a:p>
            <a:pPr algn="just"/>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Einn</a:t>
            </a:r>
            <a:r>
              <a:rPr lang="en-GB" sz="1800" dirty="0">
                <a:solidFill>
                  <a:srgbClr val="0E101A"/>
                </a:solidFill>
                <a:latin typeface="Calibri" panose="020F0502020204030204" pitchFamily="34" charset="0"/>
                <a:cs typeface="Calibri" panose="020F0502020204030204" pitchFamily="34" charset="0"/>
              </a:rPr>
              <a:t> um </a:t>
            </a:r>
            <a:r>
              <a:rPr lang="en-GB" sz="1800" dirty="0" err="1">
                <a:solidFill>
                  <a:srgbClr val="0E101A"/>
                </a:solidFill>
                <a:latin typeface="Calibri" panose="020F0502020204030204" pitchFamily="34" charset="0"/>
                <a:cs typeface="Calibri" panose="020F0502020204030204" pitchFamily="34" charset="0"/>
              </a:rPr>
              <a:t>hæfni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frumkvöðla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frumkvæði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en-GB" sz="1800" dirty="0">
                <a:solidFill>
                  <a:srgbClr val="0E101A"/>
                </a:solidFill>
                <a:latin typeface="Calibri" panose="020F0502020204030204" pitchFamily="34" charset="0"/>
                <a:cs typeface="Calibri" panose="020F0502020204030204" pitchFamily="34" charset="0"/>
              </a:rPr>
              <a:t>…</a:t>
            </a:r>
            <a:r>
              <a:rPr lang="en-GB" sz="1800" dirty="0" err="1">
                <a:solidFill>
                  <a:srgbClr val="0E101A"/>
                </a:solidFill>
                <a:latin typeface="Calibri" panose="020F0502020204030204" pitchFamily="34" charset="0"/>
                <a:cs typeface="Calibri" panose="020F0502020204030204" pitchFamily="34" charset="0"/>
              </a:rPr>
              <a:t>hinn</a:t>
            </a:r>
            <a:r>
              <a:rPr lang="en-GB" sz="1800" dirty="0">
                <a:solidFill>
                  <a:srgbClr val="0E101A"/>
                </a:solidFill>
                <a:latin typeface="Calibri" panose="020F0502020204030204" pitchFamily="34" charset="0"/>
                <a:cs typeface="Calibri" panose="020F0502020204030204" pitchFamily="34" charset="0"/>
              </a:rPr>
              <a:t> um </a:t>
            </a:r>
            <a:r>
              <a:rPr lang="en-GB" sz="1800" dirty="0" err="1">
                <a:solidFill>
                  <a:srgbClr val="0E101A"/>
                </a:solidFill>
                <a:latin typeface="Calibri" panose="020F0502020204030204" pitchFamily="34" charset="0"/>
                <a:cs typeface="Calibri" panose="020F0502020204030204" pitchFamily="34" charset="0"/>
              </a:rPr>
              <a:t>stafræna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hæfni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2.1)</a:t>
            </a:r>
          </a:p>
          <a:p>
            <a:pPr algn="just"/>
            <a:endParaRPr lang="en-GB" sz="1800" dirty="0">
              <a:solidFill>
                <a:srgbClr val="0E101A"/>
              </a:solidFill>
              <a:highlight>
                <a:srgbClr val="FFFF00"/>
              </a:highlight>
              <a:latin typeface="Calibri" panose="020F0502020204030204" pitchFamily="34" charset="0"/>
              <a:cs typeface="Calibri" panose="020F0502020204030204" pitchFamily="34" charset="0"/>
            </a:endParaRPr>
          </a:p>
          <a:p>
            <a:pPr algn="just"/>
            <a:r>
              <a:rPr lang="en-GB" sz="1800" dirty="0" err="1">
                <a:solidFill>
                  <a:srgbClr val="0E101A"/>
                </a:solidFill>
                <a:latin typeface="Calibri" panose="020F0502020204030204" pitchFamily="34" charset="0"/>
                <a:cs typeface="Calibri" panose="020F0502020204030204" pitchFamily="34" charset="0"/>
              </a:rPr>
              <a:t>Þessir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tveir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hæfnirammar</a:t>
            </a:r>
            <a:r>
              <a:rPr lang="en-GB" sz="1800" dirty="0">
                <a:solidFill>
                  <a:srgbClr val="0E101A"/>
                </a:solidFill>
                <a:latin typeface="Calibri" panose="020F0502020204030204" pitchFamily="34" charset="0"/>
                <a:cs typeface="Calibri" panose="020F0502020204030204" pitchFamily="34" charset="0"/>
              </a:rPr>
              <a:t> geta </a:t>
            </a:r>
            <a:r>
              <a:rPr lang="en-GB" sz="1800" dirty="0" err="1">
                <a:solidFill>
                  <a:srgbClr val="0E101A"/>
                </a:solidFill>
                <a:latin typeface="Calibri" panose="020F0502020204030204" pitchFamily="34" charset="0"/>
                <a:cs typeface="Calibri" panose="020F0502020204030204" pitchFamily="34" charset="0"/>
              </a:rPr>
              <a:t>stutt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þig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gera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vegvísi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framfarir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valdeflingu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beitingu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fulla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þróun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færni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í</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stafrænni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frumkvöðlastarfsemi</a:t>
            </a:r>
            <a:r>
              <a:rPr lang="en-GB" sz="1800" dirty="0">
                <a:solidFill>
                  <a:srgbClr val="0E101A"/>
                </a:solidFill>
                <a:latin typeface="Calibri" panose="020F0502020204030204" pitchFamily="34" charset="0"/>
                <a:cs typeface="Calibri" panose="020F0502020204030204" pitchFamily="34" charset="0"/>
              </a:rPr>
              <a:t>.</a:t>
            </a:r>
            <a:endParaRPr lang="en-GB" sz="1800" dirty="0">
              <a:solidFill>
                <a:srgbClr val="0E101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92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err="1">
                <a:solidFill>
                  <a:schemeClr val="accent2">
                    <a:lumMod val="75000"/>
                  </a:schemeClr>
                </a:solidFill>
                <a:latin typeface="Calibri" panose="020F0502020204030204" pitchFamily="34" charset="0"/>
                <a:cs typeface="Calibri" panose="020F0502020204030204" pitchFamily="34" charset="0"/>
              </a:rPr>
              <a:t>Styrkur</a:t>
            </a:r>
            <a:endParaRPr lang="en-US" sz="2000" b="1" dirty="0">
              <a:solidFill>
                <a:schemeClr val="accent2">
                  <a:lumMod val="75000"/>
                </a:schemeClr>
              </a:solidFill>
              <a:latin typeface="Calibri" panose="020F0502020204030204" pitchFamily="34" charset="0"/>
              <a:cs typeface="Calibri" panose="020F0502020204030204" pitchFamily="34" charset="0"/>
            </a:endParaRP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graphicFrame>
        <p:nvGraphicFramePr>
          <p:cNvPr id="6"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623106505"/>
              </p:ext>
            </p:extLst>
          </p:nvPr>
        </p:nvGraphicFramePr>
        <p:xfrm>
          <a:off x="616985" y="958121"/>
          <a:ext cx="7993615" cy="3578379"/>
        </p:xfrm>
        <a:graphic>
          <a:graphicData uri="http://schemas.openxmlformats.org/drawingml/2006/table">
            <a:tbl>
              <a:tblPr firstRow="1" bandRow="1">
                <a:tableStyleId>{5C22544A-7EE6-4342-B048-85BDC9FD1C3A}</a:tableStyleId>
              </a:tblPr>
              <a:tblGrid>
                <a:gridCol w="1962480">
                  <a:extLst>
                    <a:ext uri="{9D8B030D-6E8A-4147-A177-3AD203B41FA5}">
                      <a16:colId xmlns:a16="http://schemas.microsoft.com/office/drawing/2014/main" val="3973671595"/>
                    </a:ext>
                  </a:extLst>
                </a:gridCol>
                <a:gridCol w="1900721">
                  <a:extLst>
                    <a:ext uri="{9D8B030D-6E8A-4147-A177-3AD203B41FA5}">
                      <a16:colId xmlns:a16="http://schemas.microsoft.com/office/drawing/2014/main" val="3164311868"/>
                    </a:ext>
                  </a:extLst>
                </a:gridCol>
                <a:gridCol w="4130414">
                  <a:extLst>
                    <a:ext uri="{9D8B030D-6E8A-4147-A177-3AD203B41FA5}">
                      <a16:colId xmlns:a16="http://schemas.microsoft.com/office/drawing/2014/main" val="3658847542"/>
                    </a:ext>
                  </a:extLst>
                </a:gridCol>
              </a:tblGrid>
              <a:tr h="368038">
                <a:tc>
                  <a:txBody>
                    <a:bodyPr/>
                    <a:lstStyle/>
                    <a:p>
                      <a:pPr algn="ctr"/>
                      <a:r>
                        <a:rPr lang="en-US" sz="1800" dirty="0" err="1">
                          <a:solidFill>
                            <a:schemeClr val="tx1"/>
                          </a:solidFill>
                        </a:rPr>
                        <a:t>Hæfni</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Vísbending</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Lýsing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599217">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solidFill>
                          <a:latin typeface="Calibri"/>
                          <a:cs typeface="Calibri"/>
                        </a:rPr>
                        <a:t>2.1 </a:t>
                      </a:r>
                      <a:r>
                        <a:rPr lang="en-US" sz="1000" b="1" dirty="0" err="1">
                          <a:solidFill>
                            <a:schemeClr val="tx1"/>
                          </a:solidFill>
                          <a:latin typeface="Calibri"/>
                          <a:cs typeface="Calibri"/>
                        </a:rPr>
                        <a:t>Sjálfsvitund</a:t>
                      </a:r>
                      <a:r>
                        <a:rPr lang="en-US" sz="1000" b="1" dirty="0">
                          <a:solidFill>
                            <a:schemeClr val="tx1"/>
                          </a:solidFill>
                          <a:latin typeface="Calibri"/>
                          <a:cs typeface="Calibri"/>
                        </a:rPr>
                        <a:t> </a:t>
                      </a:r>
                      <a:r>
                        <a:rPr lang="en-US" sz="1000" b="1" dirty="0" err="1">
                          <a:solidFill>
                            <a:schemeClr val="tx1"/>
                          </a:solidFill>
                          <a:latin typeface="Calibri"/>
                          <a:cs typeface="Calibri"/>
                        </a:rPr>
                        <a:t>og</a:t>
                      </a:r>
                      <a:r>
                        <a:rPr lang="en-US" sz="1000" b="1" dirty="0">
                          <a:solidFill>
                            <a:schemeClr val="tx1"/>
                          </a:solidFill>
                          <a:latin typeface="Calibri"/>
                          <a:cs typeface="Calibri"/>
                        </a:rPr>
                        <a:t> </a:t>
                      </a:r>
                      <a:r>
                        <a:rPr lang="en-US" sz="1000" b="1" dirty="0" err="1">
                          <a:solidFill>
                            <a:schemeClr val="tx1"/>
                          </a:solidFill>
                          <a:latin typeface="Calibri"/>
                          <a:cs typeface="Calibri"/>
                        </a:rPr>
                        <a:t>trú</a:t>
                      </a:r>
                      <a:r>
                        <a:rPr lang="en-US" sz="1000" b="1" dirty="0">
                          <a:solidFill>
                            <a:schemeClr val="tx1"/>
                          </a:solidFill>
                          <a:latin typeface="Calibri"/>
                          <a:cs typeface="Calibri"/>
                        </a:rPr>
                        <a:t> á </a:t>
                      </a:r>
                      <a:r>
                        <a:rPr lang="en-US" sz="1000" b="1" dirty="0" err="1">
                          <a:solidFill>
                            <a:schemeClr val="tx1"/>
                          </a:solidFill>
                          <a:latin typeface="Calibri"/>
                          <a:cs typeface="Calibri"/>
                        </a:rPr>
                        <a:t>eigin</a:t>
                      </a:r>
                      <a:r>
                        <a:rPr lang="en-US" sz="1000" b="1" dirty="0">
                          <a:solidFill>
                            <a:schemeClr val="tx1"/>
                          </a:solidFill>
                          <a:latin typeface="Calibri"/>
                          <a:cs typeface="Calibri"/>
                        </a:rPr>
                        <a:t> </a:t>
                      </a:r>
                      <a:r>
                        <a:rPr lang="en-US" sz="1000" b="1" dirty="0" err="1">
                          <a:solidFill>
                            <a:schemeClr val="tx1"/>
                          </a:solidFill>
                          <a:latin typeface="Calibri"/>
                          <a:cs typeface="Calibri"/>
                        </a:rPr>
                        <a:t>getu</a:t>
                      </a:r>
                      <a:endParaRPr lang="en-US" sz="1000" b="1" dirty="0">
                        <a:solidFill>
                          <a:schemeClr val="tx1"/>
                        </a:solidFill>
                        <a:latin typeface="Calibri"/>
                        <a:cs typeface="Calibri"/>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i="1" dirty="0" err="1">
                          <a:solidFill>
                            <a:schemeClr val="tx1"/>
                          </a:solidFill>
                          <a:latin typeface="Calibri"/>
                          <a:cs typeface="Calibri"/>
                        </a:rPr>
                        <a:t>Að</a:t>
                      </a:r>
                      <a:r>
                        <a:rPr lang="en-US" sz="1000" i="1" dirty="0">
                          <a:solidFill>
                            <a:schemeClr val="tx1"/>
                          </a:solidFill>
                          <a:latin typeface="Calibri"/>
                          <a:cs typeface="Calibri"/>
                        </a:rPr>
                        <a:t> </a:t>
                      </a:r>
                      <a:r>
                        <a:rPr lang="en-US" sz="1000" i="1" dirty="0" err="1">
                          <a:solidFill>
                            <a:schemeClr val="tx1"/>
                          </a:solidFill>
                          <a:latin typeface="Calibri"/>
                          <a:cs typeface="Calibri"/>
                        </a:rPr>
                        <a:t>hafa</a:t>
                      </a:r>
                      <a:r>
                        <a:rPr lang="en-US" sz="1000" i="1" dirty="0">
                          <a:solidFill>
                            <a:schemeClr val="tx1"/>
                          </a:solidFill>
                          <a:latin typeface="Calibri"/>
                          <a:cs typeface="Calibri"/>
                        </a:rPr>
                        <a:t> </a:t>
                      </a:r>
                      <a:r>
                        <a:rPr lang="en-US" sz="1000" i="1" dirty="0" err="1">
                          <a:solidFill>
                            <a:schemeClr val="tx1"/>
                          </a:solidFill>
                          <a:latin typeface="Calibri"/>
                          <a:cs typeface="Calibri"/>
                        </a:rPr>
                        <a:t>trú</a:t>
                      </a:r>
                      <a:r>
                        <a:rPr lang="en-US" sz="1000" i="1" dirty="0">
                          <a:solidFill>
                            <a:schemeClr val="tx1"/>
                          </a:solidFill>
                          <a:latin typeface="Calibri"/>
                          <a:cs typeface="Calibri"/>
                        </a:rPr>
                        <a:t> á </a:t>
                      </a:r>
                      <a:r>
                        <a:rPr lang="en-US" sz="1000" i="1" dirty="0" err="1">
                          <a:solidFill>
                            <a:schemeClr val="tx1"/>
                          </a:solidFill>
                          <a:latin typeface="Calibri"/>
                          <a:cs typeface="Calibri"/>
                        </a:rPr>
                        <a:t>sjálfum</a:t>
                      </a:r>
                      <a:r>
                        <a:rPr lang="en-US" sz="1000" i="1" dirty="0">
                          <a:solidFill>
                            <a:schemeClr val="tx1"/>
                          </a:solidFill>
                          <a:latin typeface="Calibri"/>
                          <a:cs typeface="Calibri"/>
                        </a:rPr>
                        <a:t> </a:t>
                      </a:r>
                      <a:r>
                        <a:rPr lang="en-US" sz="1000" i="1" dirty="0" err="1">
                          <a:solidFill>
                            <a:schemeClr val="tx1"/>
                          </a:solidFill>
                          <a:latin typeface="Calibri"/>
                          <a:cs typeface="Calibri"/>
                        </a:rPr>
                        <a:t>sér</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halda</a:t>
                      </a:r>
                      <a:r>
                        <a:rPr lang="en-US" sz="1000" i="1" dirty="0">
                          <a:solidFill>
                            <a:schemeClr val="tx1"/>
                          </a:solidFill>
                          <a:latin typeface="Calibri"/>
                          <a:cs typeface="Calibri"/>
                        </a:rPr>
                        <a:t> </a:t>
                      </a:r>
                      <a:r>
                        <a:rPr lang="en-US" sz="1000" i="1" dirty="0" err="1">
                          <a:solidFill>
                            <a:schemeClr val="tx1"/>
                          </a:solidFill>
                          <a:latin typeface="Calibri"/>
                          <a:cs typeface="Calibri"/>
                        </a:rPr>
                        <a:t>áfram</a:t>
                      </a:r>
                      <a:r>
                        <a:rPr lang="en-US" sz="1000" i="1" dirty="0">
                          <a:solidFill>
                            <a:schemeClr val="tx1"/>
                          </a:solidFill>
                          <a:latin typeface="Calibri"/>
                          <a:cs typeface="Calibri"/>
                        </a:rPr>
                        <a:t> </a:t>
                      </a:r>
                      <a:r>
                        <a:rPr lang="en-US" sz="1000" i="1" dirty="0" err="1">
                          <a:solidFill>
                            <a:schemeClr val="tx1"/>
                          </a:solidFill>
                          <a:latin typeface="Calibri"/>
                          <a:cs typeface="Calibri"/>
                        </a:rPr>
                        <a:t>að</a:t>
                      </a:r>
                      <a:r>
                        <a:rPr lang="en-US" sz="1000" i="1" dirty="0">
                          <a:solidFill>
                            <a:schemeClr val="tx1"/>
                          </a:solidFill>
                          <a:latin typeface="Calibri"/>
                          <a:cs typeface="Calibri"/>
                        </a:rPr>
                        <a:t> </a:t>
                      </a:r>
                      <a:r>
                        <a:rPr lang="en-US" sz="1000" i="1" dirty="0" err="1">
                          <a:solidFill>
                            <a:schemeClr val="tx1"/>
                          </a:solidFill>
                          <a:latin typeface="Calibri"/>
                          <a:cs typeface="Calibri"/>
                        </a:rPr>
                        <a:t>þroskast</a:t>
                      </a:r>
                      <a:endParaRPr lang="en-US" sz="1000" i="1" dirty="0">
                        <a:solidFill>
                          <a:schemeClr val="tx1"/>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latin typeface="Calibri" panose="020F0502020204030204" pitchFamily="34" charset="0"/>
                          <a:cs typeface="Calibri" panose="020F0502020204030204" pitchFamily="34" charset="0"/>
                        </a:rPr>
                        <a:t>Hugaðu</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að</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þörfum</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þínum</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væntingum</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og</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löngunum</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til</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skamms</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tíma</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meðallangs</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tíma</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og</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langs</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tíma</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litið</a:t>
                      </a:r>
                      <a:endParaRPr lang="en-GB" sz="800" dirty="0">
                        <a:latin typeface="Calibri" panose="020F0502020204030204" pitchFamily="34" charset="0"/>
                        <a:cs typeface="Calibri" panose="020F0502020204030204" pitchFamily="34" charset="0"/>
                      </a:endParaRPr>
                    </a:p>
                    <a:p>
                      <a:pPr marL="171450" marR="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err="1">
                          <a:latin typeface="Calibri" panose="020F0502020204030204" pitchFamily="34" charset="0"/>
                          <a:cs typeface="Calibri" panose="020F0502020204030204" pitchFamily="34" charset="0"/>
                        </a:rPr>
                        <a:t>Skilgreinið</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og</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metið</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styrkleika</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og</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veikleika</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einstaklings</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og</a:t>
                      </a:r>
                      <a:r>
                        <a:rPr lang="en-GB" sz="800" dirty="0">
                          <a:latin typeface="Calibri" panose="020F0502020204030204" pitchFamily="34" charset="0"/>
                          <a:cs typeface="Calibri" panose="020F0502020204030204" pitchFamily="34" charset="0"/>
                        </a:rPr>
                        <a:t> </a:t>
                      </a:r>
                      <a:r>
                        <a:rPr lang="en-GB" sz="800" dirty="0" err="1">
                          <a:latin typeface="Calibri" panose="020F0502020204030204" pitchFamily="34" charset="0"/>
                          <a:cs typeface="Calibri" panose="020F0502020204030204" pitchFamily="34" charset="0"/>
                        </a:rPr>
                        <a:t>hóps</a:t>
                      </a:r>
                      <a:endParaRPr lang="en-GB" sz="800" dirty="0">
                        <a:latin typeface="Calibri" panose="020F0502020204030204" pitchFamily="34" charset="0"/>
                        <a:cs typeface="Calibri" panose="020F0502020204030204" pitchFamily="34" charset="0"/>
                      </a:endParaRPr>
                    </a:p>
                    <a:p>
                      <a:pPr marL="171450" marR="0" indent="-171450" algn="just"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GB" sz="800" dirty="0" err="1">
                          <a:latin typeface="Calibri"/>
                          <a:cs typeface="Calibri"/>
                        </a:rPr>
                        <a:t>Trú</a:t>
                      </a:r>
                      <a:r>
                        <a:rPr lang="en-GB" sz="800" dirty="0">
                          <a:latin typeface="Calibri"/>
                          <a:cs typeface="Calibri"/>
                        </a:rPr>
                        <a:t> á </a:t>
                      </a:r>
                      <a:r>
                        <a:rPr lang="en-GB" sz="800" dirty="0" err="1">
                          <a:latin typeface="Calibri"/>
                          <a:cs typeface="Calibri"/>
                        </a:rPr>
                        <a:t>getu</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hafa</a:t>
                      </a:r>
                      <a:r>
                        <a:rPr lang="en-GB" sz="800" dirty="0">
                          <a:latin typeface="Calibri"/>
                          <a:cs typeface="Calibri"/>
                        </a:rPr>
                        <a:t> </a:t>
                      </a:r>
                      <a:r>
                        <a:rPr lang="en-GB" sz="800" dirty="0" err="1">
                          <a:latin typeface="Calibri"/>
                          <a:cs typeface="Calibri"/>
                        </a:rPr>
                        <a:t>áhrif</a:t>
                      </a:r>
                      <a:r>
                        <a:rPr lang="en-GB" sz="800" dirty="0">
                          <a:latin typeface="Calibri"/>
                          <a:cs typeface="Calibri"/>
                        </a:rPr>
                        <a:t> á </a:t>
                      </a:r>
                      <a:r>
                        <a:rPr lang="en-GB" sz="800" dirty="0" err="1">
                          <a:latin typeface="Calibri"/>
                          <a:cs typeface="Calibri"/>
                        </a:rPr>
                        <a:t>atburðarásina</a:t>
                      </a:r>
                      <a:r>
                        <a:rPr lang="en-GB" sz="800" dirty="0">
                          <a:latin typeface="Calibri"/>
                          <a:cs typeface="Calibri"/>
                        </a:rPr>
                        <a:t> </a:t>
                      </a:r>
                      <a:r>
                        <a:rPr lang="en-GB" sz="800" dirty="0" err="1">
                          <a:latin typeface="Calibri"/>
                          <a:cs typeface="Calibri"/>
                        </a:rPr>
                        <a:t>þrátt</a:t>
                      </a:r>
                      <a:r>
                        <a:rPr lang="en-GB" sz="800" dirty="0">
                          <a:latin typeface="Calibri"/>
                          <a:cs typeface="Calibri"/>
                        </a:rPr>
                        <a:t> </a:t>
                      </a:r>
                      <a:r>
                        <a:rPr lang="en-GB" sz="800" dirty="0" err="1">
                          <a:latin typeface="Calibri"/>
                          <a:cs typeface="Calibri"/>
                        </a:rPr>
                        <a:t>fyrir</a:t>
                      </a:r>
                      <a:r>
                        <a:rPr lang="en-GB" sz="800" dirty="0">
                          <a:latin typeface="Calibri"/>
                          <a:cs typeface="Calibri"/>
                        </a:rPr>
                        <a:t> </a:t>
                      </a:r>
                      <a:r>
                        <a:rPr lang="en-GB" sz="800" dirty="0" err="1">
                          <a:latin typeface="Calibri"/>
                          <a:cs typeface="Calibri"/>
                        </a:rPr>
                        <a:t>óvissu</a:t>
                      </a:r>
                      <a:r>
                        <a:rPr lang="en-GB" sz="800" dirty="0">
                          <a:latin typeface="Calibri"/>
                          <a:cs typeface="Calibri"/>
                        </a:rPr>
                        <a:t>, </a:t>
                      </a:r>
                      <a:r>
                        <a:rPr lang="en-GB" sz="800" dirty="0" err="1">
                          <a:latin typeface="Calibri"/>
                          <a:cs typeface="Calibri"/>
                        </a:rPr>
                        <a:t>afturför</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mistök</a:t>
                      </a:r>
                      <a:endParaRPr lang="en-GB" sz="800" dirty="0">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82272">
                <a:tc>
                  <a:txBody>
                    <a:bodyPr/>
                    <a:lstStyle/>
                    <a:p>
                      <a:pPr algn="just"/>
                      <a:r>
                        <a:rPr lang="en-US" sz="1000" b="1" dirty="0">
                          <a:solidFill>
                            <a:schemeClr val="tx1"/>
                          </a:solidFill>
                          <a:latin typeface="Calibri" panose="020F0502020204030204" pitchFamily="34" charset="0"/>
                          <a:cs typeface="Calibri" panose="020F0502020204030204" pitchFamily="34" charset="0"/>
                        </a:rPr>
                        <a:t>2.2 </a:t>
                      </a:r>
                      <a:r>
                        <a:rPr lang="en-US" sz="1000" b="1" dirty="0" err="1">
                          <a:solidFill>
                            <a:schemeClr val="tx1"/>
                          </a:solidFill>
                          <a:latin typeface="Calibri" panose="020F0502020204030204" pitchFamily="34" charset="0"/>
                          <a:cs typeface="Calibri" panose="020F0502020204030204" pitchFamily="34" charset="0"/>
                        </a:rPr>
                        <a:t>Áhugi</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og</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þrautsegja</a:t>
                      </a:r>
                      <a:endParaRPr lang="en-US"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i="1" dirty="0" err="1">
                          <a:solidFill>
                            <a:schemeClr val="tx1"/>
                          </a:solidFill>
                          <a:latin typeface="Calibri" panose="020F0502020204030204" pitchFamily="34" charset="0"/>
                          <a:cs typeface="Calibri" panose="020F0502020204030204" pitchFamily="34" charset="0"/>
                        </a:rPr>
                        <a:t>Að</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halda</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einbeitingu</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og</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gefast</a:t>
                      </a:r>
                      <a:r>
                        <a:rPr lang="en-US" sz="1000" i="1" dirty="0">
                          <a:solidFill>
                            <a:schemeClr val="tx1"/>
                          </a:solidFill>
                          <a:latin typeface="Calibri" panose="020F0502020204030204" pitchFamily="34" charset="0"/>
                          <a:cs typeface="Calibri" panose="020F0502020204030204" pitchFamily="34" charset="0"/>
                        </a:rPr>
                        <a:t> ekki </a:t>
                      </a:r>
                      <a:r>
                        <a:rPr lang="en-US" sz="1000" i="1" dirty="0" err="1">
                          <a:solidFill>
                            <a:schemeClr val="tx1"/>
                          </a:solidFill>
                          <a:latin typeface="Calibri" panose="020F0502020204030204" pitchFamily="34" charset="0"/>
                          <a:cs typeface="Calibri" panose="020F0502020204030204" pitchFamily="34" charset="0"/>
                        </a:rPr>
                        <a:t>upp</a:t>
                      </a:r>
                      <a:endParaRPr lang="en-US" sz="10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US" sz="800" dirty="0">
                          <a:solidFill>
                            <a:schemeClr val="tx1"/>
                          </a:solidFill>
                          <a:latin typeface="Calibri"/>
                          <a:cs typeface="Calibri"/>
                        </a:rPr>
                        <a:t>Vertu </a:t>
                      </a:r>
                      <a:r>
                        <a:rPr lang="en-US" sz="800" dirty="0" err="1">
                          <a:solidFill>
                            <a:schemeClr val="tx1"/>
                          </a:solidFill>
                          <a:latin typeface="Calibri"/>
                          <a:cs typeface="Calibri"/>
                        </a:rPr>
                        <a:t>staðráðinn</a:t>
                      </a:r>
                      <a:r>
                        <a:rPr lang="en-US" sz="800" dirty="0">
                          <a:solidFill>
                            <a:schemeClr val="tx1"/>
                          </a:solidFill>
                          <a:latin typeface="Calibri"/>
                          <a:cs typeface="Calibri"/>
                        </a:rPr>
                        <a:t> í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breyta</a:t>
                      </a:r>
                      <a:r>
                        <a:rPr lang="en-US" sz="800" dirty="0">
                          <a:solidFill>
                            <a:schemeClr val="tx1"/>
                          </a:solidFill>
                          <a:latin typeface="Calibri"/>
                          <a:cs typeface="Calibri"/>
                        </a:rPr>
                        <a:t> </a:t>
                      </a:r>
                      <a:r>
                        <a:rPr lang="en-US" sz="800" dirty="0" err="1">
                          <a:solidFill>
                            <a:schemeClr val="tx1"/>
                          </a:solidFill>
                          <a:latin typeface="Calibri"/>
                          <a:cs typeface="Calibri"/>
                        </a:rPr>
                        <a:t>hugmyndum</a:t>
                      </a:r>
                      <a:r>
                        <a:rPr lang="en-US" sz="800" dirty="0">
                          <a:solidFill>
                            <a:schemeClr val="tx1"/>
                          </a:solidFill>
                          <a:latin typeface="Calibri"/>
                          <a:cs typeface="Calibri"/>
                        </a:rPr>
                        <a:t> í </a:t>
                      </a:r>
                      <a:r>
                        <a:rPr lang="en-US" sz="800" dirty="0" err="1">
                          <a:solidFill>
                            <a:schemeClr val="tx1"/>
                          </a:solidFill>
                          <a:latin typeface="Calibri"/>
                          <a:cs typeface="Calibri"/>
                        </a:rPr>
                        <a:t>átt</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því</a:t>
                      </a:r>
                      <a:r>
                        <a:rPr lang="en-US" sz="800" dirty="0">
                          <a:solidFill>
                            <a:schemeClr val="tx1"/>
                          </a:solidFill>
                          <a:latin typeface="Calibri"/>
                          <a:cs typeface="Calibri"/>
                        </a:rPr>
                        <a:t> </a:t>
                      </a:r>
                      <a:r>
                        <a:rPr lang="en-US" sz="800" dirty="0" err="1">
                          <a:solidFill>
                            <a:schemeClr val="tx1"/>
                          </a:solidFill>
                          <a:latin typeface="Calibri"/>
                          <a:cs typeface="Calibri"/>
                        </a:rPr>
                        <a:t>sem</a:t>
                      </a:r>
                      <a:r>
                        <a:rPr lang="en-US" sz="800" dirty="0">
                          <a:solidFill>
                            <a:schemeClr val="tx1"/>
                          </a:solidFill>
                          <a:latin typeface="Calibri"/>
                          <a:cs typeface="Calibri"/>
                        </a:rPr>
                        <a:t> </a:t>
                      </a:r>
                      <a:r>
                        <a:rPr lang="en-US" sz="800" dirty="0" err="1">
                          <a:solidFill>
                            <a:schemeClr val="tx1"/>
                          </a:solidFill>
                          <a:latin typeface="Calibri"/>
                          <a:cs typeface="Calibri"/>
                        </a:rPr>
                        <a:t>þú</a:t>
                      </a:r>
                      <a:r>
                        <a:rPr lang="en-US" sz="800" dirty="0">
                          <a:solidFill>
                            <a:schemeClr val="tx1"/>
                          </a:solidFill>
                          <a:latin typeface="Calibri"/>
                          <a:cs typeface="Calibri"/>
                        </a:rPr>
                        <a:t> </a:t>
                      </a:r>
                      <a:r>
                        <a:rPr lang="en-US" sz="800" dirty="0" err="1">
                          <a:solidFill>
                            <a:schemeClr val="tx1"/>
                          </a:solidFill>
                          <a:latin typeface="Calibri"/>
                          <a:cs typeface="Calibri"/>
                        </a:rPr>
                        <a:t>þarft</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gera</a:t>
                      </a:r>
                      <a:endParaRPr lang="en-US" sz="800" dirty="0">
                        <a:solidFill>
                          <a:schemeClr val="tx1"/>
                        </a:solidFill>
                        <a:latin typeface="Calibri"/>
                        <a:cs typeface="Calibri"/>
                      </a:endParaRPr>
                    </a:p>
                    <a:p>
                      <a:pPr marL="171450" indent="-171450" algn="just">
                        <a:buFont typeface="Arial" panose="020B0604020202020204" pitchFamily="34" charset="0"/>
                        <a:buChar char="•"/>
                      </a:pPr>
                      <a:r>
                        <a:rPr lang="en-US" sz="800" dirty="0">
                          <a:solidFill>
                            <a:schemeClr val="tx1"/>
                          </a:solidFill>
                          <a:latin typeface="Calibri" panose="020F0502020204030204" pitchFamily="34" charset="0"/>
                          <a:cs typeface="Calibri" panose="020F0502020204030204" pitchFamily="34" charset="0"/>
                        </a:rPr>
                        <a:t>Vertu </a:t>
                      </a:r>
                      <a:r>
                        <a:rPr lang="en-US" sz="800" dirty="0" err="1">
                          <a:solidFill>
                            <a:schemeClr val="tx1"/>
                          </a:solidFill>
                          <a:latin typeface="Calibri" panose="020F0502020204030204" pitchFamily="34" charset="0"/>
                          <a:cs typeface="Calibri" panose="020F0502020204030204" pitchFamily="34" charset="0"/>
                        </a:rPr>
                        <a:t>viðbúinn</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því</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að</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sýna</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þolinmæði</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og</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halda</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áfram</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að</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reyna</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að</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ná</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langtímamarkmiðum</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þínum</a:t>
                      </a:r>
                      <a:endParaRPr lang="en-US" sz="800" dirty="0">
                        <a:solidFill>
                          <a:schemeClr val="tx1"/>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err="1">
                          <a:solidFill>
                            <a:schemeClr val="tx1"/>
                          </a:solidFill>
                          <a:latin typeface="Calibri" panose="020F0502020204030204" pitchFamily="34" charset="0"/>
                          <a:cs typeface="Calibri" panose="020F0502020204030204" pitchFamily="34" charset="0"/>
                        </a:rPr>
                        <a:t>Seigla</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undir</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álagi</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mótstöðu</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og</a:t>
                      </a:r>
                      <a:r>
                        <a:rPr lang="en-US" sz="800" dirty="0">
                          <a:solidFill>
                            <a:schemeClr val="tx1"/>
                          </a:solidFill>
                          <a:latin typeface="Calibri" panose="020F0502020204030204" pitchFamily="34" charset="0"/>
                          <a:cs typeface="Calibri" panose="020F0502020204030204" pitchFamily="34" charset="0"/>
                        </a:rPr>
                        <a:t> </a:t>
                      </a:r>
                      <a:r>
                        <a:rPr lang="en-US" sz="800" dirty="0" err="1">
                          <a:solidFill>
                            <a:schemeClr val="tx1"/>
                          </a:solidFill>
                          <a:latin typeface="Calibri" panose="020F0502020204030204" pitchFamily="34" charset="0"/>
                          <a:cs typeface="Calibri" panose="020F0502020204030204" pitchFamily="34" charset="0"/>
                        </a:rPr>
                        <a:t>mistökum</a:t>
                      </a:r>
                      <a:endParaRPr lang="en-US" sz="800" dirty="0">
                        <a:solidFill>
                          <a:schemeClr val="tx1"/>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endParaRPr lang="en-US" sz="8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705406">
                <a:tc>
                  <a:txBody>
                    <a:bodyPr/>
                    <a:lstStyle/>
                    <a:p>
                      <a:pPr algn="just"/>
                      <a:r>
                        <a:rPr lang="en-US" sz="1000" b="1" dirty="0">
                          <a:solidFill>
                            <a:schemeClr val="tx1"/>
                          </a:solidFill>
                          <a:latin typeface="Calibri" panose="020F0502020204030204" pitchFamily="34" charset="0"/>
                          <a:cs typeface="Calibri" panose="020F0502020204030204" pitchFamily="34" charset="0"/>
                        </a:rPr>
                        <a:t>2.3 </a:t>
                      </a:r>
                      <a:r>
                        <a:rPr lang="en-US" sz="1000" b="1" noProof="0" dirty="0" err="1">
                          <a:solidFill>
                            <a:schemeClr val="tx1"/>
                          </a:solidFill>
                          <a:latin typeface="Calibri" panose="020F0502020204030204" pitchFamily="34" charset="0"/>
                          <a:cs typeface="Calibri" panose="020F0502020204030204" pitchFamily="34" charset="0"/>
                        </a:rPr>
                        <a:t>Að</a:t>
                      </a:r>
                      <a:r>
                        <a:rPr lang="en-US" sz="1000" b="1" noProof="0" dirty="0">
                          <a:solidFill>
                            <a:schemeClr val="tx1"/>
                          </a:solidFill>
                          <a:latin typeface="Calibri" panose="020F0502020204030204" pitchFamily="34" charset="0"/>
                          <a:cs typeface="Calibri" panose="020F0502020204030204" pitchFamily="34" charset="0"/>
                        </a:rPr>
                        <a:t> </a:t>
                      </a:r>
                      <a:r>
                        <a:rPr lang="en-US" sz="1000" b="1" noProof="0" dirty="0" err="1">
                          <a:solidFill>
                            <a:schemeClr val="tx1"/>
                          </a:solidFill>
                          <a:latin typeface="Calibri" panose="020F0502020204030204" pitchFamily="34" charset="0"/>
                          <a:cs typeface="Calibri" panose="020F0502020204030204" pitchFamily="34" charset="0"/>
                        </a:rPr>
                        <a:t>nýta</a:t>
                      </a:r>
                      <a:r>
                        <a:rPr lang="en-US" sz="1000" b="1" noProof="0" dirty="0">
                          <a:solidFill>
                            <a:schemeClr val="tx1"/>
                          </a:solidFill>
                          <a:latin typeface="Calibri" panose="020F0502020204030204" pitchFamily="34" charset="0"/>
                          <a:cs typeface="Calibri" panose="020F0502020204030204" pitchFamily="34" charset="0"/>
                        </a:rPr>
                        <a:t> </a:t>
                      </a:r>
                      <a:r>
                        <a:rPr lang="en-US" sz="1000" b="1" noProof="0" dirty="0" err="1">
                          <a:solidFill>
                            <a:schemeClr val="tx1"/>
                          </a:solidFill>
                          <a:latin typeface="Calibri" panose="020F0502020204030204" pitchFamily="34" charset="0"/>
                          <a:cs typeface="Calibri" panose="020F0502020204030204" pitchFamily="34" charset="0"/>
                        </a:rPr>
                        <a:t>úrræði</a:t>
                      </a:r>
                      <a:endParaRPr lang="en-US"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000" i="1" dirty="0" err="1">
                          <a:solidFill>
                            <a:schemeClr val="tx1"/>
                          </a:solidFill>
                          <a:latin typeface="Calibri" panose="020F0502020204030204" pitchFamily="34" charset="0"/>
                          <a:cs typeface="Calibri" panose="020F0502020204030204" pitchFamily="34" charset="0"/>
                        </a:rPr>
                        <a:t>Að</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safna</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og</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stjórna</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þeim</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aðföngum</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sem</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þú</a:t>
                      </a:r>
                      <a:r>
                        <a:rPr lang="en-US" sz="1000" i="1" dirty="0">
                          <a:solidFill>
                            <a:schemeClr val="tx1"/>
                          </a:solidFill>
                          <a:latin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cs typeface="Calibri" panose="020F0502020204030204" pitchFamily="34" charset="0"/>
                        </a:rPr>
                        <a:t>þarft</a:t>
                      </a:r>
                      <a:endParaRPr lang="en-US" sz="10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US" sz="800" dirty="0">
                          <a:solidFill>
                            <a:schemeClr val="tx1"/>
                          </a:solidFill>
                          <a:latin typeface="Calibri"/>
                          <a:cs typeface="Calibri"/>
                        </a:rPr>
                        <a:t>Koma á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stýra</a:t>
                      </a:r>
                      <a:r>
                        <a:rPr lang="en-US" sz="800" dirty="0">
                          <a:solidFill>
                            <a:schemeClr val="tx1"/>
                          </a:solidFill>
                          <a:latin typeface="Calibri"/>
                          <a:cs typeface="Calibri"/>
                        </a:rPr>
                        <a:t> </a:t>
                      </a:r>
                      <a:r>
                        <a:rPr lang="en-US" sz="800" dirty="0" err="1">
                          <a:solidFill>
                            <a:schemeClr val="tx1"/>
                          </a:solidFill>
                          <a:latin typeface="Calibri"/>
                          <a:cs typeface="Calibri"/>
                        </a:rPr>
                        <a:t>þeim</a:t>
                      </a:r>
                      <a:r>
                        <a:rPr lang="en-US" sz="800" dirty="0">
                          <a:solidFill>
                            <a:schemeClr val="tx1"/>
                          </a:solidFill>
                          <a:latin typeface="Calibri"/>
                          <a:cs typeface="Calibri"/>
                        </a:rPr>
                        <a:t> </a:t>
                      </a:r>
                      <a:r>
                        <a:rPr lang="en-US" sz="800" dirty="0" err="1">
                          <a:solidFill>
                            <a:schemeClr val="tx1"/>
                          </a:solidFill>
                          <a:latin typeface="Calibri"/>
                          <a:cs typeface="Calibri"/>
                        </a:rPr>
                        <a:t>efnislegu</a:t>
                      </a:r>
                      <a:r>
                        <a:rPr lang="en-US" sz="800" dirty="0">
                          <a:solidFill>
                            <a:schemeClr val="tx1"/>
                          </a:solidFill>
                          <a:latin typeface="Calibri"/>
                          <a:cs typeface="Calibri"/>
                        </a:rPr>
                        <a:t>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óefnislegu</a:t>
                      </a:r>
                      <a:r>
                        <a:rPr lang="en-US" sz="800" dirty="0">
                          <a:solidFill>
                            <a:schemeClr val="tx1"/>
                          </a:solidFill>
                          <a:latin typeface="Calibri"/>
                          <a:cs typeface="Calibri"/>
                        </a:rPr>
                        <a:t> </a:t>
                      </a:r>
                      <a:r>
                        <a:rPr lang="en-US" sz="800" dirty="0" err="1">
                          <a:solidFill>
                            <a:schemeClr val="tx1"/>
                          </a:solidFill>
                          <a:latin typeface="Calibri"/>
                          <a:cs typeface="Calibri"/>
                        </a:rPr>
                        <a:t>aðföngum</a:t>
                      </a:r>
                      <a:r>
                        <a:rPr lang="en-US" sz="800" dirty="0">
                          <a:solidFill>
                            <a:schemeClr val="tx1"/>
                          </a:solidFill>
                          <a:latin typeface="Calibri"/>
                          <a:cs typeface="Calibri"/>
                        </a:rPr>
                        <a:t>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stafrænum</a:t>
                      </a:r>
                      <a:r>
                        <a:rPr lang="en-US" sz="800" dirty="0">
                          <a:solidFill>
                            <a:schemeClr val="tx1"/>
                          </a:solidFill>
                          <a:latin typeface="Calibri"/>
                          <a:cs typeface="Calibri"/>
                        </a:rPr>
                        <a:t> </a:t>
                      </a:r>
                      <a:r>
                        <a:rPr lang="en-US" sz="800" dirty="0" err="1">
                          <a:solidFill>
                            <a:schemeClr val="tx1"/>
                          </a:solidFill>
                          <a:latin typeface="Calibri"/>
                          <a:cs typeface="Calibri"/>
                        </a:rPr>
                        <a:t>aðföngum</a:t>
                      </a:r>
                      <a:r>
                        <a:rPr lang="en-US" sz="800" dirty="0">
                          <a:solidFill>
                            <a:schemeClr val="tx1"/>
                          </a:solidFill>
                          <a:latin typeface="Calibri"/>
                          <a:cs typeface="Calibri"/>
                        </a:rPr>
                        <a:t> </a:t>
                      </a:r>
                      <a:r>
                        <a:rPr lang="en-US" sz="800" dirty="0" err="1">
                          <a:solidFill>
                            <a:schemeClr val="tx1"/>
                          </a:solidFill>
                          <a:latin typeface="Calibri"/>
                          <a:cs typeface="Calibri"/>
                        </a:rPr>
                        <a:t>sem</a:t>
                      </a:r>
                      <a:r>
                        <a:rPr lang="en-US" sz="800" dirty="0">
                          <a:solidFill>
                            <a:schemeClr val="tx1"/>
                          </a:solidFill>
                          <a:latin typeface="Calibri"/>
                          <a:cs typeface="Calibri"/>
                        </a:rPr>
                        <a:t> </a:t>
                      </a:r>
                      <a:r>
                        <a:rPr lang="en-US" sz="800" dirty="0" err="1">
                          <a:solidFill>
                            <a:schemeClr val="tx1"/>
                          </a:solidFill>
                          <a:latin typeface="Calibri"/>
                          <a:cs typeface="Calibri"/>
                        </a:rPr>
                        <a:t>nauðsynleg</a:t>
                      </a:r>
                      <a:r>
                        <a:rPr lang="en-US" sz="800" dirty="0">
                          <a:solidFill>
                            <a:schemeClr val="tx1"/>
                          </a:solidFill>
                          <a:latin typeface="Calibri"/>
                          <a:cs typeface="Calibri"/>
                        </a:rPr>
                        <a:t> </a:t>
                      </a:r>
                      <a:r>
                        <a:rPr lang="en-US" sz="800" dirty="0" err="1">
                          <a:solidFill>
                            <a:schemeClr val="tx1"/>
                          </a:solidFill>
                          <a:latin typeface="Calibri"/>
                          <a:cs typeface="Calibri"/>
                        </a:rPr>
                        <a:t>eru</a:t>
                      </a:r>
                      <a:r>
                        <a:rPr lang="en-US" sz="800" dirty="0">
                          <a:solidFill>
                            <a:schemeClr val="tx1"/>
                          </a:solidFill>
                          <a:latin typeface="Calibri"/>
                          <a:cs typeface="Calibri"/>
                        </a:rPr>
                        <a:t> </a:t>
                      </a:r>
                      <a:r>
                        <a:rPr lang="en-US" sz="800" dirty="0" err="1">
                          <a:solidFill>
                            <a:schemeClr val="tx1"/>
                          </a:solidFill>
                          <a:latin typeface="Calibri"/>
                          <a:cs typeface="Calibri"/>
                        </a:rPr>
                        <a:t>til</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koma</a:t>
                      </a:r>
                      <a:r>
                        <a:rPr lang="en-US" sz="800" dirty="0">
                          <a:solidFill>
                            <a:schemeClr val="tx1"/>
                          </a:solidFill>
                          <a:latin typeface="Calibri"/>
                          <a:cs typeface="Calibri"/>
                        </a:rPr>
                        <a:t> </a:t>
                      </a:r>
                      <a:r>
                        <a:rPr lang="en-US" sz="800" dirty="0" err="1">
                          <a:solidFill>
                            <a:schemeClr val="tx1"/>
                          </a:solidFill>
                          <a:latin typeface="Calibri"/>
                          <a:cs typeface="Calibri"/>
                        </a:rPr>
                        <a:t>hugmyndum</a:t>
                      </a:r>
                      <a:r>
                        <a:rPr lang="en-US" sz="800" dirty="0">
                          <a:solidFill>
                            <a:schemeClr val="tx1"/>
                          </a:solidFill>
                          <a:latin typeface="Calibri"/>
                          <a:cs typeface="Calibri"/>
                        </a:rPr>
                        <a:t> í </a:t>
                      </a:r>
                      <a:r>
                        <a:rPr lang="en-US" sz="800" dirty="0" err="1">
                          <a:solidFill>
                            <a:schemeClr val="tx1"/>
                          </a:solidFill>
                          <a:latin typeface="Calibri"/>
                          <a:cs typeface="Calibri"/>
                        </a:rPr>
                        <a:t>framkvæmd</a:t>
                      </a:r>
                      <a:endParaRPr lang="en-US" sz="800" dirty="0">
                        <a:solidFill>
                          <a:schemeClr val="tx1"/>
                        </a:solidFill>
                        <a:latin typeface="Calibri"/>
                        <a:cs typeface="Calibri"/>
                      </a:endParaRPr>
                    </a:p>
                    <a:p>
                      <a:pPr marL="171450" indent="-171450" algn="just">
                        <a:buFont typeface="Arial" panose="020B0604020202020204" pitchFamily="34" charset="0"/>
                        <a:buChar char="•"/>
                      </a:pPr>
                      <a:r>
                        <a:rPr lang="en-US" sz="800" dirty="0">
                          <a:solidFill>
                            <a:schemeClr val="tx1"/>
                          </a:solidFill>
                          <a:latin typeface="Calibri"/>
                          <a:cs typeface="Calibri"/>
                        </a:rPr>
                        <a:t>Gera </a:t>
                      </a:r>
                      <a:r>
                        <a:rPr lang="en-US" sz="800" dirty="0" err="1">
                          <a:solidFill>
                            <a:schemeClr val="tx1"/>
                          </a:solidFill>
                          <a:latin typeface="Calibri"/>
                          <a:cs typeface="Calibri"/>
                        </a:rPr>
                        <a:t>sem</a:t>
                      </a:r>
                      <a:r>
                        <a:rPr lang="en-US" sz="800" dirty="0">
                          <a:solidFill>
                            <a:schemeClr val="tx1"/>
                          </a:solidFill>
                          <a:latin typeface="Calibri"/>
                          <a:cs typeface="Calibri"/>
                        </a:rPr>
                        <a:t> </a:t>
                      </a:r>
                      <a:r>
                        <a:rPr lang="en-US" sz="800" dirty="0" err="1">
                          <a:solidFill>
                            <a:schemeClr val="tx1"/>
                          </a:solidFill>
                          <a:latin typeface="Calibri"/>
                          <a:cs typeface="Calibri"/>
                        </a:rPr>
                        <a:t>mest</a:t>
                      </a:r>
                      <a:r>
                        <a:rPr lang="en-US" sz="800" dirty="0">
                          <a:solidFill>
                            <a:schemeClr val="tx1"/>
                          </a:solidFill>
                          <a:latin typeface="Calibri"/>
                          <a:cs typeface="Calibri"/>
                        </a:rPr>
                        <a:t> </a:t>
                      </a:r>
                      <a:r>
                        <a:rPr lang="en-US" sz="800" dirty="0" err="1">
                          <a:solidFill>
                            <a:schemeClr val="tx1"/>
                          </a:solidFill>
                          <a:latin typeface="Calibri"/>
                          <a:cs typeface="Calibri"/>
                        </a:rPr>
                        <a:t>úr</a:t>
                      </a:r>
                      <a:r>
                        <a:rPr lang="en-US" sz="800" dirty="0">
                          <a:solidFill>
                            <a:schemeClr val="tx1"/>
                          </a:solidFill>
                          <a:latin typeface="Calibri"/>
                          <a:cs typeface="Calibri"/>
                        </a:rPr>
                        <a:t> </a:t>
                      </a:r>
                      <a:r>
                        <a:rPr lang="en-US" sz="800" dirty="0" err="1">
                          <a:solidFill>
                            <a:schemeClr val="tx1"/>
                          </a:solidFill>
                          <a:latin typeface="Calibri"/>
                          <a:cs typeface="Calibri"/>
                        </a:rPr>
                        <a:t>takmörkuðum</a:t>
                      </a:r>
                      <a:r>
                        <a:rPr lang="en-US" sz="800" dirty="0">
                          <a:solidFill>
                            <a:schemeClr val="tx1"/>
                          </a:solidFill>
                          <a:latin typeface="Calibri"/>
                          <a:cs typeface="Calibri"/>
                        </a:rPr>
                        <a:t> </a:t>
                      </a:r>
                      <a:r>
                        <a:rPr lang="en-US" sz="800" dirty="0" err="1">
                          <a:solidFill>
                            <a:schemeClr val="tx1"/>
                          </a:solidFill>
                          <a:latin typeface="Calibri"/>
                          <a:cs typeface="Calibri"/>
                        </a:rPr>
                        <a:t>aðföngum</a:t>
                      </a:r>
                      <a:endParaRPr lang="en-US" sz="800" dirty="0" err="1">
                        <a:solidFill>
                          <a:schemeClr val="tx1"/>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a:solidFill>
                            <a:schemeClr val="tx1"/>
                          </a:solidFill>
                          <a:latin typeface="Calibri"/>
                          <a:cs typeface="Calibri"/>
                        </a:rPr>
                        <a:t>Koma á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stjórna</a:t>
                      </a:r>
                      <a:r>
                        <a:rPr lang="en-US" sz="800" dirty="0">
                          <a:solidFill>
                            <a:schemeClr val="tx1"/>
                          </a:solidFill>
                          <a:latin typeface="Calibri"/>
                          <a:cs typeface="Calibri"/>
                        </a:rPr>
                        <a:t> </a:t>
                      </a:r>
                      <a:r>
                        <a:rPr lang="en-US" sz="800" dirty="0" err="1">
                          <a:solidFill>
                            <a:schemeClr val="tx1"/>
                          </a:solidFill>
                          <a:latin typeface="Calibri"/>
                          <a:cs typeface="Calibri"/>
                        </a:rPr>
                        <a:t>þeirri</a:t>
                      </a:r>
                      <a:r>
                        <a:rPr lang="en-US" sz="800" dirty="0">
                          <a:solidFill>
                            <a:schemeClr val="tx1"/>
                          </a:solidFill>
                          <a:latin typeface="Calibri"/>
                          <a:cs typeface="Calibri"/>
                        </a:rPr>
                        <a:t> </a:t>
                      </a:r>
                      <a:r>
                        <a:rPr lang="en-US" sz="800" dirty="0" err="1">
                          <a:solidFill>
                            <a:schemeClr val="tx1"/>
                          </a:solidFill>
                          <a:latin typeface="Calibri"/>
                          <a:cs typeface="Calibri"/>
                        </a:rPr>
                        <a:t>hæfni</a:t>
                      </a:r>
                      <a:r>
                        <a:rPr lang="en-US" sz="800" dirty="0">
                          <a:solidFill>
                            <a:schemeClr val="tx1"/>
                          </a:solidFill>
                          <a:latin typeface="Calibri"/>
                          <a:cs typeface="Calibri"/>
                        </a:rPr>
                        <a:t> </a:t>
                      </a:r>
                      <a:r>
                        <a:rPr lang="en-US" sz="800" dirty="0" err="1">
                          <a:solidFill>
                            <a:schemeClr val="tx1"/>
                          </a:solidFill>
                          <a:latin typeface="Calibri"/>
                          <a:cs typeface="Calibri"/>
                        </a:rPr>
                        <a:t>sem</a:t>
                      </a:r>
                      <a:r>
                        <a:rPr lang="en-US" sz="800" dirty="0">
                          <a:solidFill>
                            <a:schemeClr val="tx1"/>
                          </a:solidFill>
                          <a:latin typeface="Calibri"/>
                          <a:cs typeface="Calibri"/>
                        </a:rPr>
                        <a:t> </a:t>
                      </a:r>
                      <a:r>
                        <a:rPr lang="en-US" sz="800" dirty="0" err="1">
                          <a:solidFill>
                            <a:schemeClr val="tx1"/>
                          </a:solidFill>
                          <a:latin typeface="Calibri"/>
                          <a:cs typeface="Calibri"/>
                        </a:rPr>
                        <a:t>þörf</a:t>
                      </a:r>
                      <a:r>
                        <a:rPr lang="en-US" sz="800" dirty="0">
                          <a:solidFill>
                            <a:schemeClr val="tx1"/>
                          </a:solidFill>
                          <a:latin typeface="Calibri"/>
                          <a:cs typeface="Calibri"/>
                        </a:rPr>
                        <a:t> er á </a:t>
                      </a:r>
                      <a:r>
                        <a:rPr lang="en-US" sz="800" dirty="0" err="1">
                          <a:solidFill>
                            <a:schemeClr val="tx1"/>
                          </a:solidFill>
                          <a:latin typeface="Calibri"/>
                          <a:cs typeface="Calibri"/>
                        </a:rPr>
                        <a:t>á</a:t>
                      </a:r>
                      <a:r>
                        <a:rPr lang="en-US" sz="800" dirty="0">
                          <a:solidFill>
                            <a:schemeClr val="tx1"/>
                          </a:solidFill>
                          <a:latin typeface="Calibri"/>
                          <a:cs typeface="Calibri"/>
                        </a:rPr>
                        <a:t> </a:t>
                      </a:r>
                      <a:r>
                        <a:rPr lang="en-US" sz="800" dirty="0" err="1">
                          <a:solidFill>
                            <a:schemeClr val="tx1"/>
                          </a:solidFill>
                          <a:latin typeface="Calibri"/>
                          <a:cs typeface="Calibri"/>
                        </a:rPr>
                        <a:t>öllum</a:t>
                      </a:r>
                      <a:r>
                        <a:rPr lang="en-US" sz="800" dirty="0">
                          <a:solidFill>
                            <a:schemeClr val="tx1"/>
                          </a:solidFill>
                          <a:latin typeface="Calibri"/>
                          <a:cs typeface="Calibri"/>
                        </a:rPr>
                        <a:t> </a:t>
                      </a:r>
                      <a:r>
                        <a:rPr lang="en-US" sz="800" dirty="0" err="1">
                          <a:solidFill>
                            <a:schemeClr val="tx1"/>
                          </a:solidFill>
                          <a:latin typeface="Calibri"/>
                          <a:cs typeface="Calibri"/>
                        </a:rPr>
                        <a:t>stigum</a:t>
                      </a:r>
                      <a:r>
                        <a:rPr lang="en-US" sz="800" dirty="0">
                          <a:solidFill>
                            <a:schemeClr val="tx1"/>
                          </a:solidFill>
                          <a:latin typeface="Calibri"/>
                          <a:cs typeface="Calibri"/>
                        </a:rPr>
                        <a:t>, þ.m.t. </a:t>
                      </a:r>
                      <a:r>
                        <a:rPr lang="en-US" sz="800" dirty="0" err="1">
                          <a:solidFill>
                            <a:schemeClr val="tx1"/>
                          </a:solidFill>
                          <a:latin typeface="Calibri"/>
                          <a:cs typeface="Calibri"/>
                        </a:rPr>
                        <a:t>tæknilegri</a:t>
                      </a:r>
                      <a:r>
                        <a:rPr lang="en-US" sz="800" dirty="0">
                          <a:solidFill>
                            <a:schemeClr val="tx1"/>
                          </a:solidFill>
                          <a:latin typeface="Calibri"/>
                          <a:cs typeface="Calibri"/>
                        </a:rPr>
                        <a:t>, </a:t>
                      </a:r>
                      <a:r>
                        <a:rPr lang="en-US" sz="800" dirty="0" err="1">
                          <a:solidFill>
                            <a:schemeClr val="tx1"/>
                          </a:solidFill>
                          <a:latin typeface="Calibri"/>
                          <a:cs typeface="Calibri"/>
                        </a:rPr>
                        <a:t>lagalegri</a:t>
                      </a:r>
                      <a:r>
                        <a:rPr lang="en-US" sz="800" dirty="0">
                          <a:solidFill>
                            <a:schemeClr val="tx1"/>
                          </a:solidFill>
                          <a:latin typeface="Calibri"/>
                          <a:cs typeface="Calibri"/>
                        </a:rPr>
                        <a:t>, </a:t>
                      </a:r>
                      <a:r>
                        <a:rPr lang="en-US" sz="800" dirty="0" err="1">
                          <a:solidFill>
                            <a:schemeClr val="tx1"/>
                          </a:solidFill>
                          <a:latin typeface="Calibri"/>
                          <a:cs typeface="Calibri"/>
                        </a:rPr>
                        <a:t>skattalegri</a:t>
                      </a:r>
                      <a:r>
                        <a:rPr lang="en-US" sz="800" dirty="0">
                          <a:solidFill>
                            <a:schemeClr val="tx1"/>
                          </a:solidFill>
                          <a:latin typeface="Calibri"/>
                          <a:cs typeface="Calibri"/>
                        </a:rPr>
                        <a:t>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stafrænni</a:t>
                      </a:r>
                      <a:r>
                        <a:rPr lang="en-US" sz="800" dirty="0">
                          <a:solidFill>
                            <a:schemeClr val="tx1"/>
                          </a:solidFill>
                          <a:latin typeface="Calibri"/>
                          <a:cs typeface="Calibri"/>
                        </a:rPr>
                        <a:t> </a:t>
                      </a:r>
                      <a:r>
                        <a:rPr lang="en-US" sz="800" dirty="0" err="1">
                          <a:solidFill>
                            <a:schemeClr val="tx1"/>
                          </a:solidFill>
                          <a:latin typeface="Calibri"/>
                          <a:cs typeface="Calibri"/>
                        </a:rPr>
                        <a:t>færni</a:t>
                      </a:r>
                      <a:endParaRPr lang="en-US" sz="800" dirty="0">
                        <a:solidFill>
                          <a:schemeClr val="tx1"/>
                        </a:solidFill>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60047">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solidFill>
                          <a:latin typeface="Calibri" panose="020F0502020204030204" pitchFamily="34" charset="0"/>
                          <a:cs typeface="Calibri" panose="020F0502020204030204" pitchFamily="34" charset="0"/>
                        </a:rPr>
                        <a:t>2.4 </a:t>
                      </a:r>
                      <a:r>
                        <a:rPr lang="en-US" sz="1000" b="1" dirty="0" err="1">
                          <a:solidFill>
                            <a:schemeClr val="tx1"/>
                          </a:solidFill>
                          <a:latin typeface="Calibri" panose="020F0502020204030204" pitchFamily="34" charset="0"/>
                          <a:cs typeface="Calibri" panose="020F0502020204030204" pitchFamily="34" charset="0"/>
                        </a:rPr>
                        <a:t>Fjármála</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og</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efnahagslæsi</a:t>
                      </a:r>
                      <a:endParaRPr lang="en-US"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i="1" dirty="0" err="1">
                          <a:solidFill>
                            <a:schemeClr val="tx1"/>
                          </a:solidFill>
                          <a:latin typeface="Calibri"/>
                          <a:cs typeface="Calibri"/>
                        </a:rPr>
                        <a:t>Að</a:t>
                      </a:r>
                      <a:r>
                        <a:rPr lang="en-US" sz="1000" i="1" dirty="0">
                          <a:solidFill>
                            <a:schemeClr val="tx1"/>
                          </a:solidFill>
                          <a:latin typeface="Calibri"/>
                          <a:cs typeface="Calibri"/>
                        </a:rPr>
                        <a:t> </a:t>
                      </a:r>
                      <a:r>
                        <a:rPr lang="en-US" sz="1000" i="1" dirty="0" err="1">
                          <a:solidFill>
                            <a:schemeClr val="tx1"/>
                          </a:solidFill>
                          <a:latin typeface="Calibri"/>
                          <a:cs typeface="Calibri"/>
                        </a:rPr>
                        <a:t>auka</a:t>
                      </a:r>
                      <a:r>
                        <a:rPr lang="en-US" sz="1000" i="1" dirty="0">
                          <a:solidFill>
                            <a:schemeClr val="tx1"/>
                          </a:solidFill>
                          <a:latin typeface="Calibri"/>
                          <a:cs typeface="Calibri"/>
                        </a:rPr>
                        <a:t> </a:t>
                      </a:r>
                      <a:r>
                        <a:rPr lang="en-US" sz="1000" i="1" dirty="0" err="1">
                          <a:solidFill>
                            <a:schemeClr val="tx1"/>
                          </a:solidFill>
                          <a:latin typeface="Calibri"/>
                          <a:cs typeface="Calibri"/>
                        </a:rPr>
                        <a:t>þekkingu</a:t>
                      </a:r>
                      <a:r>
                        <a:rPr lang="en-US" sz="1000" i="1" dirty="0">
                          <a:solidFill>
                            <a:schemeClr val="tx1"/>
                          </a:solidFill>
                          <a:latin typeface="Calibri"/>
                          <a:cs typeface="Calibri"/>
                        </a:rPr>
                        <a:t> á </a:t>
                      </a:r>
                      <a:r>
                        <a:rPr lang="en-US" sz="1000" i="1" dirty="0" err="1">
                          <a:solidFill>
                            <a:schemeClr val="tx1"/>
                          </a:solidFill>
                          <a:latin typeface="Calibri"/>
                          <a:cs typeface="Calibri"/>
                        </a:rPr>
                        <a:t>sviði</a:t>
                      </a:r>
                      <a:r>
                        <a:rPr lang="en-US" sz="1000" i="1" dirty="0">
                          <a:solidFill>
                            <a:schemeClr val="tx1"/>
                          </a:solidFill>
                          <a:latin typeface="Calibri"/>
                          <a:cs typeface="Calibri"/>
                        </a:rPr>
                        <a:t> </a:t>
                      </a:r>
                      <a:r>
                        <a:rPr lang="en-US" sz="1000" i="1" dirty="0" err="1">
                          <a:solidFill>
                            <a:schemeClr val="tx1"/>
                          </a:solidFill>
                          <a:latin typeface="Calibri"/>
                          <a:cs typeface="Calibri"/>
                        </a:rPr>
                        <a:t>fjármála</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efnahagsmála</a:t>
                      </a:r>
                      <a:endParaRPr lang="en-US" sz="1000" i="1" dirty="0">
                        <a:solidFill>
                          <a:schemeClr val="tx1"/>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US" sz="800" dirty="0" err="1">
                          <a:solidFill>
                            <a:schemeClr val="tx1"/>
                          </a:solidFill>
                          <a:latin typeface="Calibri"/>
                          <a:cs typeface="Calibri"/>
                        </a:rPr>
                        <a:t>Áætlið</a:t>
                      </a:r>
                      <a:r>
                        <a:rPr lang="en-US" sz="800" dirty="0">
                          <a:solidFill>
                            <a:schemeClr val="tx1"/>
                          </a:solidFill>
                          <a:latin typeface="Calibri"/>
                          <a:cs typeface="Calibri"/>
                        </a:rPr>
                        <a:t> </a:t>
                      </a:r>
                      <a:r>
                        <a:rPr lang="en-US" sz="800" dirty="0" err="1">
                          <a:solidFill>
                            <a:schemeClr val="tx1"/>
                          </a:solidFill>
                          <a:latin typeface="Calibri"/>
                          <a:cs typeface="Calibri"/>
                        </a:rPr>
                        <a:t>kostnað</a:t>
                      </a:r>
                      <a:r>
                        <a:rPr lang="en-US" sz="800" dirty="0">
                          <a:solidFill>
                            <a:schemeClr val="tx1"/>
                          </a:solidFill>
                          <a:latin typeface="Calibri"/>
                          <a:cs typeface="Calibri"/>
                        </a:rPr>
                        <a:t> </a:t>
                      </a:r>
                      <a:r>
                        <a:rPr lang="en-US" sz="800" dirty="0" err="1">
                          <a:solidFill>
                            <a:schemeClr val="tx1"/>
                          </a:solidFill>
                          <a:latin typeface="Calibri"/>
                          <a:cs typeface="Calibri"/>
                        </a:rPr>
                        <a:t>við</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breyta</a:t>
                      </a:r>
                      <a:r>
                        <a:rPr lang="en-US" sz="800" dirty="0">
                          <a:solidFill>
                            <a:schemeClr val="tx1"/>
                          </a:solidFill>
                          <a:latin typeface="Calibri"/>
                          <a:cs typeface="Calibri"/>
                        </a:rPr>
                        <a:t> </a:t>
                      </a:r>
                      <a:r>
                        <a:rPr lang="en-US" sz="800" dirty="0" err="1">
                          <a:solidFill>
                            <a:schemeClr val="tx1"/>
                          </a:solidFill>
                          <a:latin typeface="Calibri"/>
                          <a:cs typeface="Calibri"/>
                        </a:rPr>
                        <a:t>hugmynd</a:t>
                      </a:r>
                      <a:r>
                        <a:rPr lang="en-US" sz="800" dirty="0">
                          <a:solidFill>
                            <a:schemeClr val="tx1"/>
                          </a:solidFill>
                          <a:latin typeface="Calibri"/>
                          <a:cs typeface="Calibri"/>
                        </a:rPr>
                        <a:t> í </a:t>
                      </a:r>
                      <a:r>
                        <a:rPr lang="en-US" sz="800" dirty="0" err="1">
                          <a:solidFill>
                            <a:schemeClr val="tx1"/>
                          </a:solidFill>
                          <a:latin typeface="Calibri"/>
                          <a:cs typeface="Calibri"/>
                        </a:rPr>
                        <a:t>verðmætaskapandi</a:t>
                      </a:r>
                      <a:r>
                        <a:rPr lang="en-US" sz="800" dirty="0">
                          <a:solidFill>
                            <a:schemeClr val="tx1"/>
                          </a:solidFill>
                          <a:latin typeface="Calibri"/>
                          <a:cs typeface="Calibri"/>
                        </a:rPr>
                        <a:t> </a:t>
                      </a:r>
                      <a:r>
                        <a:rPr lang="en-US" sz="800" dirty="0" err="1">
                          <a:solidFill>
                            <a:schemeClr val="tx1"/>
                          </a:solidFill>
                          <a:latin typeface="Calibri"/>
                          <a:cs typeface="Calibri"/>
                        </a:rPr>
                        <a:t>starfsemi</a:t>
                      </a:r>
                      <a:endParaRPr lang="en-US" sz="800" dirty="0">
                        <a:solidFill>
                          <a:schemeClr val="tx1"/>
                        </a:solidFill>
                        <a:latin typeface="Calibri"/>
                        <a:cs typeface="Calibri"/>
                      </a:endParaRPr>
                    </a:p>
                    <a:p>
                      <a:pPr marL="171450" indent="-171450" algn="just">
                        <a:buFont typeface="Arial" panose="020B0604020202020204" pitchFamily="34" charset="0"/>
                        <a:buChar char="•"/>
                      </a:pPr>
                      <a:r>
                        <a:rPr lang="en-US" sz="800" dirty="0" err="1">
                          <a:solidFill>
                            <a:schemeClr val="tx1"/>
                          </a:solidFill>
                          <a:latin typeface="Calibri"/>
                          <a:cs typeface="Calibri"/>
                        </a:rPr>
                        <a:t>Áætlið</a:t>
                      </a:r>
                      <a:r>
                        <a:rPr lang="en-US" sz="800" dirty="0">
                          <a:solidFill>
                            <a:schemeClr val="tx1"/>
                          </a:solidFill>
                          <a:latin typeface="Calibri"/>
                          <a:cs typeface="Calibri"/>
                        </a:rPr>
                        <a:t>, </a:t>
                      </a:r>
                      <a:r>
                        <a:rPr lang="en-US" sz="800" dirty="0" err="1">
                          <a:solidFill>
                            <a:schemeClr val="tx1"/>
                          </a:solidFill>
                          <a:latin typeface="Calibri"/>
                          <a:cs typeface="Calibri"/>
                        </a:rPr>
                        <a:t>komið</a:t>
                      </a:r>
                      <a:r>
                        <a:rPr lang="en-US" sz="800" dirty="0">
                          <a:solidFill>
                            <a:schemeClr val="tx1"/>
                          </a:solidFill>
                          <a:latin typeface="Calibri"/>
                          <a:cs typeface="Calibri"/>
                        </a:rPr>
                        <a:t> á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metið</a:t>
                      </a:r>
                      <a:r>
                        <a:rPr lang="en-US" sz="800" dirty="0">
                          <a:solidFill>
                            <a:schemeClr val="tx1"/>
                          </a:solidFill>
                          <a:latin typeface="Calibri"/>
                          <a:cs typeface="Calibri"/>
                        </a:rPr>
                        <a:t> </a:t>
                      </a:r>
                      <a:r>
                        <a:rPr lang="en-US" sz="800" dirty="0" err="1">
                          <a:solidFill>
                            <a:schemeClr val="tx1"/>
                          </a:solidFill>
                          <a:latin typeface="Calibri"/>
                          <a:cs typeface="Calibri"/>
                        </a:rPr>
                        <a:t>fjárhagslegar</a:t>
                      </a:r>
                      <a:r>
                        <a:rPr lang="en-US" sz="800" dirty="0">
                          <a:solidFill>
                            <a:schemeClr val="tx1"/>
                          </a:solidFill>
                          <a:latin typeface="Calibri"/>
                          <a:cs typeface="Calibri"/>
                        </a:rPr>
                        <a:t> </a:t>
                      </a:r>
                      <a:r>
                        <a:rPr lang="en-US" sz="800" dirty="0" err="1">
                          <a:solidFill>
                            <a:schemeClr val="tx1"/>
                          </a:solidFill>
                          <a:latin typeface="Calibri"/>
                          <a:cs typeface="Calibri"/>
                        </a:rPr>
                        <a:t>ákvarðanir</a:t>
                      </a:r>
                      <a:r>
                        <a:rPr lang="en-US" sz="800" dirty="0">
                          <a:solidFill>
                            <a:schemeClr val="tx1"/>
                          </a:solidFill>
                          <a:latin typeface="Calibri"/>
                          <a:cs typeface="Calibri"/>
                        </a:rPr>
                        <a:t> </a:t>
                      </a:r>
                      <a:r>
                        <a:rPr lang="en-US" sz="800" dirty="0" err="1">
                          <a:solidFill>
                            <a:schemeClr val="tx1"/>
                          </a:solidFill>
                          <a:latin typeface="Calibri"/>
                          <a:cs typeface="Calibri"/>
                        </a:rPr>
                        <a:t>til</a:t>
                      </a:r>
                      <a:r>
                        <a:rPr lang="en-US" sz="800" dirty="0">
                          <a:solidFill>
                            <a:schemeClr val="tx1"/>
                          </a:solidFill>
                          <a:latin typeface="Calibri"/>
                          <a:cs typeface="Calibri"/>
                        </a:rPr>
                        <a:t> </a:t>
                      </a:r>
                      <a:r>
                        <a:rPr lang="en-US" sz="800" dirty="0" err="1">
                          <a:solidFill>
                            <a:schemeClr val="tx1"/>
                          </a:solidFill>
                          <a:latin typeface="Calibri"/>
                          <a:cs typeface="Calibri"/>
                        </a:rPr>
                        <a:t>lengri</a:t>
                      </a:r>
                      <a:r>
                        <a:rPr lang="en-US" sz="800" dirty="0">
                          <a:solidFill>
                            <a:schemeClr val="tx1"/>
                          </a:solidFill>
                          <a:latin typeface="Calibri"/>
                          <a:cs typeface="Calibri"/>
                        </a:rPr>
                        <a:t> </a:t>
                      </a:r>
                      <a:r>
                        <a:rPr lang="en-US" sz="800" dirty="0" err="1">
                          <a:solidFill>
                            <a:schemeClr val="tx1"/>
                          </a:solidFill>
                          <a:latin typeface="Calibri"/>
                          <a:cs typeface="Calibri"/>
                        </a:rPr>
                        <a:t>tíma</a:t>
                      </a:r>
                      <a:endParaRPr lang="en-US" sz="800" dirty="0">
                        <a:solidFill>
                          <a:schemeClr val="tx1"/>
                        </a:solidFill>
                        <a:latin typeface="Calibri"/>
                        <a:cs typeface="Calibri"/>
                      </a:endParaRPr>
                    </a:p>
                    <a:p>
                      <a:pPr marL="171450" indent="-171450" algn="just">
                        <a:buFont typeface="Arial" panose="020B0604020202020204" pitchFamily="34" charset="0"/>
                        <a:buChar char="•"/>
                      </a:pPr>
                      <a:r>
                        <a:rPr lang="en-US" sz="800" dirty="0" err="1">
                          <a:solidFill>
                            <a:schemeClr val="tx1"/>
                          </a:solidFill>
                          <a:latin typeface="Calibri"/>
                          <a:cs typeface="Calibri"/>
                        </a:rPr>
                        <a:t>Hafið</a:t>
                      </a:r>
                      <a:r>
                        <a:rPr lang="en-US" sz="800" dirty="0">
                          <a:solidFill>
                            <a:schemeClr val="tx1"/>
                          </a:solidFill>
                          <a:latin typeface="Calibri"/>
                          <a:cs typeface="Calibri"/>
                        </a:rPr>
                        <a:t> </a:t>
                      </a:r>
                      <a:r>
                        <a:rPr lang="en-US" sz="800" dirty="0" err="1">
                          <a:solidFill>
                            <a:schemeClr val="tx1"/>
                          </a:solidFill>
                          <a:latin typeface="Calibri"/>
                          <a:cs typeface="Calibri"/>
                        </a:rPr>
                        <a:t>stjórn</a:t>
                      </a:r>
                      <a:r>
                        <a:rPr lang="en-US" sz="800" dirty="0">
                          <a:solidFill>
                            <a:schemeClr val="tx1"/>
                          </a:solidFill>
                          <a:latin typeface="Calibri"/>
                          <a:cs typeface="Calibri"/>
                        </a:rPr>
                        <a:t> á </a:t>
                      </a:r>
                      <a:r>
                        <a:rPr lang="en-US" sz="800" dirty="0" err="1">
                          <a:solidFill>
                            <a:schemeClr val="tx1"/>
                          </a:solidFill>
                          <a:latin typeface="Calibri"/>
                          <a:cs typeface="Calibri"/>
                        </a:rPr>
                        <a:t>fjármögnun</a:t>
                      </a:r>
                      <a:r>
                        <a:rPr lang="en-US" sz="800" dirty="0">
                          <a:solidFill>
                            <a:schemeClr val="tx1"/>
                          </a:solidFill>
                          <a:latin typeface="Calibri"/>
                          <a:cs typeface="Calibri"/>
                        </a:rPr>
                        <a:t> </a:t>
                      </a:r>
                      <a:r>
                        <a:rPr lang="en-US" sz="800" dirty="0" err="1">
                          <a:solidFill>
                            <a:schemeClr val="tx1"/>
                          </a:solidFill>
                          <a:latin typeface="Calibri"/>
                          <a:cs typeface="Calibri"/>
                        </a:rPr>
                        <a:t>til</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tryggja</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verðmætaskapandi</a:t>
                      </a:r>
                      <a:r>
                        <a:rPr lang="en-US" sz="800" dirty="0">
                          <a:solidFill>
                            <a:schemeClr val="tx1"/>
                          </a:solidFill>
                          <a:latin typeface="Calibri"/>
                          <a:cs typeface="Calibri"/>
                        </a:rPr>
                        <a:t> </a:t>
                      </a:r>
                      <a:r>
                        <a:rPr lang="en-US" sz="800" dirty="0" err="1">
                          <a:solidFill>
                            <a:schemeClr val="tx1"/>
                          </a:solidFill>
                          <a:latin typeface="Calibri"/>
                          <a:cs typeface="Calibri"/>
                        </a:rPr>
                        <a:t>starfsemi</a:t>
                      </a:r>
                      <a:r>
                        <a:rPr lang="en-US" sz="800" dirty="0">
                          <a:solidFill>
                            <a:schemeClr val="tx1"/>
                          </a:solidFill>
                          <a:latin typeface="Calibri"/>
                          <a:cs typeface="Calibri"/>
                        </a:rPr>
                        <a:t> </a:t>
                      </a:r>
                      <a:r>
                        <a:rPr lang="en-US" sz="800" dirty="0" err="1">
                          <a:solidFill>
                            <a:schemeClr val="tx1"/>
                          </a:solidFill>
                          <a:latin typeface="Calibri"/>
                          <a:cs typeface="Calibri"/>
                        </a:rPr>
                        <a:t>geti</a:t>
                      </a:r>
                      <a:r>
                        <a:rPr lang="en-US" sz="800" dirty="0">
                          <a:solidFill>
                            <a:schemeClr val="tx1"/>
                          </a:solidFill>
                          <a:latin typeface="Calibri"/>
                          <a:cs typeface="Calibri"/>
                        </a:rPr>
                        <a:t> </a:t>
                      </a:r>
                      <a:r>
                        <a:rPr lang="en-US" sz="800" dirty="0" err="1">
                          <a:solidFill>
                            <a:schemeClr val="tx1"/>
                          </a:solidFill>
                          <a:latin typeface="Calibri"/>
                          <a:cs typeface="Calibri"/>
                        </a:rPr>
                        <a:t>staðið</a:t>
                      </a:r>
                      <a:r>
                        <a:rPr lang="en-US" sz="800" dirty="0">
                          <a:solidFill>
                            <a:schemeClr val="tx1"/>
                          </a:solidFill>
                          <a:latin typeface="Calibri"/>
                          <a:cs typeface="Calibri"/>
                        </a:rPr>
                        <a:t> </a:t>
                      </a:r>
                      <a:r>
                        <a:rPr lang="en-US" sz="800" dirty="0" err="1">
                          <a:solidFill>
                            <a:schemeClr val="tx1"/>
                          </a:solidFill>
                          <a:latin typeface="Calibri"/>
                          <a:cs typeface="Calibri"/>
                        </a:rPr>
                        <a:t>yfir</a:t>
                      </a:r>
                      <a:r>
                        <a:rPr lang="en-US" sz="800" dirty="0">
                          <a:solidFill>
                            <a:schemeClr val="tx1"/>
                          </a:solidFill>
                          <a:latin typeface="Calibri"/>
                          <a:cs typeface="Calibri"/>
                        </a:rPr>
                        <a:t> </a:t>
                      </a:r>
                      <a:r>
                        <a:rPr lang="en-US" sz="800" dirty="0" err="1">
                          <a:solidFill>
                            <a:schemeClr val="tx1"/>
                          </a:solidFill>
                          <a:latin typeface="Calibri"/>
                          <a:cs typeface="Calibri"/>
                        </a:rPr>
                        <a:t>til</a:t>
                      </a:r>
                      <a:r>
                        <a:rPr lang="en-US" sz="800" dirty="0">
                          <a:solidFill>
                            <a:schemeClr val="tx1"/>
                          </a:solidFill>
                          <a:latin typeface="Calibri"/>
                          <a:cs typeface="Calibri"/>
                        </a:rPr>
                        <a:t> </a:t>
                      </a:r>
                      <a:r>
                        <a:rPr lang="en-US" sz="800" dirty="0" err="1">
                          <a:solidFill>
                            <a:schemeClr val="tx1"/>
                          </a:solidFill>
                          <a:latin typeface="Calibri"/>
                          <a:cs typeface="Calibri"/>
                        </a:rPr>
                        <a:t>lengri</a:t>
                      </a:r>
                      <a:r>
                        <a:rPr lang="en-US" sz="800" dirty="0">
                          <a:solidFill>
                            <a:schemeClr val="tx1"/>
                          </a:solidFill>
                          <a:latin typeface="Calibri"/>
                          <a:cs typeface="Calibri"/>
                        </a:rPr>
                        <a:t> </a:t>
                      </a:r>
                      <a:r>
                        <a:rPr lang="en-US" sz="800" dirty="0" err="1">
                          <a:solidFill>
                            <a:schemeClr val="tx1"/>
                          </a:solidFill>
                          <a:latin typeface="Calibri"/>
                          <a:cs typeface="Calibri"/>
                        </a:rPr>
                        <a:t>tíma</a:t>
                      </a:r>
                      <a:endParaRPr lang="en-US" sz="800" dirty="0">
                        <a:solidFill>
                          <a:schemeClr val="tx1"/>
                        </a:solidFill>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25558">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solidFill>
                          <a:latin typeface="Calibri" panose="020F0502020204030204" pitchFamily="34" charset="0"/>
                          <a:cs typeface="Calibri" panose="020F0502020204030204" pitchFamily="34" charset="0"/>
                        </a:rPr>
                        <a:t>2.5 </a:t>
                      </a:r>
                      <a:r>
                        <a:rPr lang="en-US" sz="1000" b="1" dirty="0" err="1">
                          <a:solidFill>
                            <a:schemeClr val="tx1"/>
                          </a:solidFill>
                          <a:latin typeface="Calibri" panose="020F0502020204030204" pitchFamily="34" charset="0"/>
                          <a:cs typeface="Calibri" panose="020F0502020204030204" pitchFamily="34" charset="0"/>
                        </a:rPr>
                        <a:t>Að</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virkja</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aðra</a:t>
                      </a:r>
                      <a:endParaRPr lang="en-US"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i="1" dirty="0" err="1">
                          <a:solidFill>
                            <a:schemeClr val="tx1"/>
                          </a:solidFill>
                          <a:latin typeface="Calibri"/>
                          <a:cs typeface="Calibri"/>
                        </a:rPr>
                        <a:t>Vekja</a:t>
                      </a:r>
                      <a:r>
                        <a:rPr lang="en-US" sz="1000" i="1" dirty="0">
                          <a:solidFill>
                            <a:schemeClr val="tx1"/>
                          </a:solidFill>
                          <a:latin typeface="Calibri"/>
                          <a:cs typeface="Calibri"/>
                        </a:rPr>
                        <a:t> </a:t>
                      </a:r>
                      <a:r>
                        <a:rPr lang="en-US" sz="1000" i="1" dirty="0" err="1">
                          <a:solidFill>
                            <a:schemeClr val="tx1"/>
                          </a:solidFill>
                          <a:latin typeface="Calibri"/>
                          <a:cs typeface="Calibri"/>
                        </a:rPr>
                        <a:t>fólk</a:t>
                      </a:r>
                      <a:r>
                        <a:rPr lang="en-US" sz="1000" i="1" dirty="0">
                          <a:solidFill>
                            <a:schemeClr val="tx1"/>
                          </a:solidFill>
                          <a:latin typeface="Calibri"/>
                          <a:cs typeface="Calibri"/>
                        </a:rPr>
                        <a:t> </a:t>
                      </a:r>
                      <a:r>
                        <a:rPr lang="en-US" sz="1000" i="1" dirty="0" err="1">
                          <a:solidFill>
                            <a:schemeClr val="tx1"/>
                          </a:solidFill>
                          <a:latin typeface="Calibri"/>
                          <a:cs typeface="Calibri"/>
                        </a:rPr>
                        <a:t>til</a:t>
                      </a:r>
                      <a:r>
                        <a:rPr lang="en-US" sz="1000" i="1" dirty="0">
                          <a:solidFill>
                            <a:schemeClr val="tx1"/>
                          </a:solidFill>
                          <a:latin typeface="Calibri"/>
                          <a:cs typeface="Calibri"/>
                        </a:rPr>
                        <a:t> </a:t>
                      </a:r>
                      <a:r>
                        <a:rPr lang="en-US" sz="1000" i="1" dirty="0" err="1">
                          <a:solidFill>
                            <a:schemeClr val="tx1"/>
                          </a:solidFill>
                          <a:latin typeface="Calibri"/>
                          <a:cs typeface="Calibri"/>
                        </a:rPr>
                        <a:t>umhugsunar</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fá</a:t>
                      </a:r>
                      <a:r>
                        <a:rPr lang="en-US" sz="1000" i="1" dirty="0">
                          <a:solidFill>
                            <a:schemeClr val="tx1"/>
                          </a:solidFill>
                          <a:latin typeface="Calibri"/>
                          <a:cs typeface="Calibri"/>
                        </a:rPr>
                        <a:t> </a:t>
                      </a:r>
                      <a:r>
                        <a:rPr lang="en-US" sz="1000" i="1" dirty="0" err="1">
                          <a:solidFill>
                            <a:schemeClr val="tx1"/>
                          </a:solidFill>
                          <a:latin typeface="Calibri"/>
                          <a:cs typeface="Calibri"/>
                        </a:rPr>
                        <a:t>aðra</a:t>
                      </a:r>
                      <a:r>
                        <a:rPr lang="en-US" sz="1000" i="1" dirty="0">
                          <a:solidFill>
                            <a:schemeClr val="tx1"/>
                          </a:solidFill>
                          <a:latin typeface="Calibri"/>
                          <a:cs typeface="Calibri"/>
                        </a:rPr>
                        <a:t> </a:t>
                      </a:r>
                      <a:r>
                        <a:rPr lang="en-US" sz="1000" i="1" dirty="0" err="1">
                          <a:solidFill>
                            <a:schemeClr val="tx1"/>
                          </a:solidFill>
                          <a:latin typeface="Calibri"/>
                          <a:cs typeface="Calibri"/>
                        </a:rPr>
                        <a:t>með</a:t>
                      </a:r>
                      <a:r>
                        <a:rPr lang="en-US" sz="1000" i="1" dirty="0">
                          <a:solidFill>
                            <a:schemeClr val="tx1"/>
                          </a:solidFill>
                          <a:latin typeface="Calibri"/>
                          <a:cs typeface="Calibri"/>
                        </a:rPr>
                        <a:t> </a:t>
                      </a:r>
                      <a:r>
                        <a:rPr lang="en-US" sz="1000" i="1" dirty="0" err="1">
                          <a:solidFill>
                            <a:schemeClr val="tx1"/>
                          </a:solidFill>
                          <a:latin typeface="Calibri"/>
                          <a:cs typeface="Calibri"/>
                        </a:rPr>
                        <a:t>þér</a:t>
                      </a:r>
                      <a:r>
                        <a:rPr lang="en-US" sz="1000" i="1" dirty="0">
                          <a:solidFill>
                            <a:schemeClr val="tx1"/>
                          </a:solidFill>
                          <a:latin typeface="Calibri"/>
                          <a:cs typeface="Calibri"/>
                        </a:rPr>
                        <a:t> í </a:t>
                      </a:r>
                      <a:r>
                        <a:rPr lang="en-US" sz="1000" i="1" dirty="0" err="1">
                          <a:solidFill>
                            <a:schemeClr val="tx1"/>
                          </a:solidFill>
                          <a:latin typeface="Calibri"/>
                          <a:cs typeface="Calibri"/>
                        </a:rPr>
                        <a:t>lið</a:t>
                      </a:r>
                      <a:endParaRPr lang="en-US" sz="1000" i="1" dirty="0">
                        <a:solidFill>
                          <a:schemeClr val="tx1"/>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US" sz="800" dirty="0" err="1">
                          <a:solidFill>
                            <a:schemeClr val="tx1"/>
                          </a:solidFill>
                          <a:latin typeface="Calibri"/>
                          <a:cs typeface="Calibri"/>
                        </a:rPr>
                        <a:t>Hvetjið</a:t>
                      </a:r>
                      <a:r>
                        <a:rPr lang="en-US" sz="800" dirty="0">
                          <a:solidFill>
                            <a:schemeClr val="tx1"/>
                          </a:solidFill>
                          <a:latin typeface="Calibri"/>
                          <a:cs typeface="Calibri"/>
                        </a:rPr>
                        <a:t>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vekið</a:t>
                      </a:r>
                      <a:r>
                        <a:rPr lang="en-US" sz="800" dirty="0">
                          <a:solidFill>
                            <a:schemeClr val="tx1"/>
                          </a:solidFill>
                          <a:latin typeface="Calibri"/>
                          <a:cs typeface="Calibri"/>
                        </a:rPr>
                        <a:t> </a:t>
                      </a:r>
                      <a:r>
                        <a:rPr lang="en-US" sz="800" dirty="0" err="1">
                          <a:solidFill>
                            <a:schemeClr val="tx1"/>
                          </a:solidFill>
                          <a:latin typeface="Calibri"/>
                          <a:cs typeface="Calibri"/>
                        </a:rPr>
                        <a:t>áhuga</a:t>
                      </a:r>
                      <a:r>
                        <a:rPr lang="en-US" sz="800" dirty="0">
                          <a:solidFill>
                            <a:schemeClr val="tx1"/>
                          </a:solidFill>
                          <a:latin typeface="Calibri"/>
                          <a:cs typeface="Calibri"/>
                        </a:rPr>
                        <a:t> </a:t>
                      </a:r>
                      <a:r>
                        <a:rPr lang="en-US" sz="800" dirty="0" err="1">
                          <a:solidFill>
                            <a:schemeClr val="tx1"/>
                          </a:solidFill>
                          <a:latin typeface="Calibri"/>
                          <a:cs typeface="Calibri"/>
                        </a:rPr>
                        <a:t>viðkomandi</a:t>
                      </a:r>
                      <a:r>
                        <a:rPr lang="en-US" sz="800" dirty="0">
                          <a:solidFill>
                            <a:schemeClr val="tx1"/>
                          </a:solidFill>
                          <a:latin typeface="Calibri"/>
                          <a:cs typeface="Calibri"/>
                        </a:rPr>
                        <a:t> </a:t>
                      </a:r>
                      <a:r>
                        <a:rPr lang="en-US" sz="800" dirty="0" err="1">
                          <a:solidFill>
                            <a:schemeClr val="tx1"/>
                          </a:solidFill>
                          <a:latin typeface="Calibri"/>
                          <a:cs typeface="Calibri"/>
                        </a:rPr>
                        <a:t>hagsmunaaðila</a:t>
                      </a:r>
                    </a:p>
                    <a:p>
                      <a:pPr marL="171450" indent="-171450" algn="just">
                        <a:buFont typeface="Arial" panose="020B0604020202020204" pitchFamily="34" charset="0"/>
                        <a:buChar char="•"/>
                      </a:pPr>
                      <a:r>
                        <a:rPr lang="en-US" sz="800" dirty="0" err="1">
                          <a:solidFill>
                            <a:schemeClr val="tx1"/>
                          </a:solidFill>
                          <a:latin typeface="Calibri"/>
                          <a:cs typeface="Calibri"/>
                        </a:rPr>
                        <a:t>Fáðu</a:t>
                      </a:r>
                      <a:r>
                        <a:rPr lang="en-US" sz="800" dirty="0">
                          <a:solidFill>
                            <a:schemeClr val="tx1"/>
                          </a:solidFill>
                          <a:latin typeface="Calibri"/>
                          <a:cs typeface="Calibri"/>
                        </a:rPr>
                        <a:t> </a:t>
                      </a:r>
                      <a:r>
                        <a:rPr lang="en-US" sz="800" dirty="0" err="1">
                          <a:solidFill>
                            <a:schemeClr val="tx1"/>
                          </a:solidFill>
                          <a:latin typeface="Calibri"/>
                          <a:cs typeface="Calibri"/>
                        </a:rPr>
                        <a:t>þann</a:t>
                      </a:r>
                      <a:r>
                        <a:rPr lang="en-US" sz="800" dirty="0">
                          <a:solidFill>
                            <a:schemeClr val="tx1"/>
                          </a:solidFill>
                          <a:latin typeface="Calibri"/>
                          <a:cs typeface="Calibri"/>
                        </a:rPr>
                        <a:t> </a:t>
                      </a:r>
                      <a:r>
                        <a:rPr lang="en-US" sz="800" dirty="0" err="1">
                          <a:solidFill>
                            <a:schemeClr val="tx1"/>
                          </a:solidFill>
                          <a:latin typeface="Calibri"/>
                          <a:cs typeface="Calibri"/>
                        </a:rPr>
                        <a:t>stuðning</a:t>
                      </a:r>
                      <a:r>
                        <a:rPr lang="en-US" sz="800" dirty="0">
                          <a:solidFill>
                            <a:schemeClr val="tx1"/>
                          </a:solidFill>
                          <a:latin typeface="Calibri"/>
                          <a:cs typeface="Calibri"/>
                        </a:rPr>
                        <a:t> </a:t>
                      </a:r>
                      <a:r>
                        <a:rPr lang="en-US" sz="800" dirty="0" err="1">
                          <a:solidFill>
                            <a:schemeClr val="tx1"/>
                          </a:solidFill>
                          <a:latin typeface="Calibri"/>
                          <a:cs typeface="Calibri"/>
                        </a:rPr>
                        <a:t>sem</a:t>
                      </a:r>
                      <a:r>
                        <a:rPr lang="en-US" sz="800" dirty="0">
                          <a:solidFill>
                            <a:schemeClr val="tx1"/>
                          </a:solidFill>
                          <a:latin typeface="Calibri"/>
                          <a:cs typeface="Calibri"/>
                        </a:rPr>
                        <a:t> </a:t>
                      </a:r>
                      <a:r>
                        <a:rPr lang="en-US" sz="800" dirty="0" err="1">
                          <a:solidFill>
                            <a:schemeClr val="tx1"/>
                          </a:solidFill>
                          <a:latin typeface="Calibri"/>
                          <a:cs typeface="Calibri"/>
                        </a:rPr>
                        <a:t>þarf</a:t>
                      </a:r>
                      <a:r>
                        <a:rPr lang="en-US" sz="800" dirty="0">
                          <a:solidFill>
                            <a:schemeClr val="tx1"/>
                          </a:solidFill>
                          <a:latin typeface="Calibri"/>
                          <a:cs typeface="Calibri"/>
                        </a:rPr>
                        <a:t> </a:t>
                      </a:r>
                      <a:r>
                        <a:rPr lang="en-US" sz="800" dirty="0" err="1">
                          <a:solidFill>
                            <a:schemeClr val="tx1"/>
                          </a:solidFill>
                          <a:latin typeface="Calibri"/>
                          <a:cs typeface="Calibri"/>
                        </a:rPr>
                        <a:t>til</a:t>
                      </a:r>
                      <a:r>
                        <a:rPr lang="en-US" sz="800" dirty="0">
                          <a:solidFill>
                            <a:schemeClr val="tx1"/>
                          </a:solidFill>
                          <a:latin typeface="Calibri"/>
                          <a:cs typeface="Calibri"/>
                        </a:rPr>
                        <a:t> </a:t>
                      </a:r>
                      <a:r>
                        <a:rPr lang="en-US" sz="800" dirty="0" err="1">
                          <a:solidFill>
                            <a:schemeClr val="tx1"/>
                          </a:solidFill>
                          <a:latin typeface="Calibri"/>
                          <a:cs typeface="Calibri"/>
                        </a:rPr>
                        <a:t>að</a:t>
                      </a:r>
                      <a:r>
                        <a:rPr lang="en-US" sz="800" dirty="0">
                          <a:solidFill>
                            <a:schemeClr val="tx1"/>
                          </a:solidFill>
                          <a:latin typeface="Calibri"/>
                          <a:cs typeface="Calibri"/>
                        </a:rPr>
                        <a:t> </a:t>
                      </a:r>
                      <a:r>
                        <a:rPr lang="en-US" sz="800" dirty="0" err="1">
                          <a:solidFill>
                            <a:schemeClr val="tx1"/>
                          </a:solidFill>
                          <a:latin typeface="Calibri"/>
                          <a:cs typeface="Calibri"/>
                        </a:rPr>
                        <a:t>ná</a:t>
                      </a:r>
                      <a:r>
                        <a:rPr lang="en-US" sz="800" dirty="0">
                          <a:solidFill>
                            <a:schemeClr val="tx1"/>
                          </a:solidFill>
                          <a:latin typeface="Calibri"/>
                          <a:cs typeface="Calibri"/>
                        </a:rPr>
                        <a:t> </a:t>
                      </a:r>
                      <a:r>
                        <a:rPr lang="en-US" sz="800" dirty="0" err="1">
                          <a:solidFill>
                            <a:schemeClr val="tx1"/>
                          </a:solidFill>
                          <a:latin typeface="Calibri"/>
                          <a:cs typeface="Calibri"/>
                        </a:rPr>
                        <a:t>betri</a:t>
                      </a:r>
                      <a:r>
                        <a:rPr lang="en-US" sz="800" dirty="0">
                          <a:solidFill>
                            <a:schemeClr val="tx1"/>
                          </a:solidFill>
                          <a:latin typeface="Calibri"/>
                          <a:cs typeface="Calibri"/>
                        </a:rPr>
                        <a:t> </a:t>
                      </a:r>
                      <a:r>
                        <a:rPr lang="en-US" sz="800" dirty="0" err="1">
                          <a:solidFill>
                            <a:schemeClr val="tx1"/>
                          </a:solidFill>
                          <a:latin typeface="Calibri"/>
                          <a:cs typeface="Calibri"/>
                        </a:rPr>
                        <a:t>árangri</a:t>
                      </a:r>
                      <a:endParaRPr lang="en-US" sz="800">
                        <a:solidFill>
                          <a:schemeClr val="tx1"/>
                        </a:solidFill>
                        <a:latin typeface="Calibri"/>
                        <a:cs typeface="Calibri"/>
                      </a:endParaRPr>
                    </a:p>
                    <a:p>
                      <a:pPr marL="171450" indent="-171450" algn="just">
                        <a:buFont typeface="Arial" panose="020B0604020202020204" pitchFamily="34" charset="0"/>
                        <a:buChar char="•"/>
                      </a:pPr>
                      <a:r>
                        <a:rPr lang="en-US" sz="800" dirty="0" err="1">
                          <a:solidFill>
                            <a:schemeClr val="tx1"/>
                          </a:solidFill>
                          <a:latin typeface="Calibri"/>
                          <a:cs typeface="Calibri"/>
                        </a:rPr>
                        <a:t>Legðu</a:t>
                      </a:r>
                      <a:r>
                        <a:rPr lang="en-US" sz="800" dirty="0">
                          <a:solidFill>
                            <a:schemeClr val="tx1"/>
                          </a:solidFill>
                          <a:latin typeface="Calibri"/>
                          <a:cs typeface="Calibri"/>
                        </a:rPr>
                        <a:t> </a:t>
                      </a:r>
                      <a:r>
                        <a:rPr lang="en-US" sz="800" dirty="0" err="1">
                          <a:solidFill>
                            <a:schemeClr val="tx1"/>
                          </a:solidFill>
                          <a:latin typeface="Calibri"/>
                          <a:cs typeface="Calibri"/>
                        </a:rPr>
                        <a:t>áherslur</a:t>
                      </a:r>
                      <a:r>
                        <a:rPr lang="en-US" sz="800" dirty="0">
                          <a:solidFill>
                            <a:schemeClr val="tx1"/>
                          </a:solidFill>
                          <a:latin typeface="Calibri"/>
                          <a:cs typeface="Calibri"/>
                        </a:rPr>
                        <a:t> á </a:t>
                      </a:r>
                      <a:r>
                        <a:rPr lang="en-US" sz="800" dirty="0" err="1">
                          <a:solidFill>
                            <a:schemeClr val="tx1"/>
                          </a:solidFill>
                          <a:latin typeface="Calibri"/>
                          <a:cs typeface="Calibri"/>
                        </a:rPr>
                        <a:t>samskipti</a:t>
                      </a:r>
                      <a:r>
                        <a:rPr lang="en-US" sz="800" dirty="0">
                          <a:solidFill>
                            <a:schemeClr val="tx1"/>
                          </a:solidFill>
                          <a:latin typeface="Calibri"/>
                          <a:cs typeface="Calibri"/>
                        </a:rPr>
                        <a:t>, </a:t>
                      </a:r>
                      <a:r>
                        <a:rPr lang="en-US" sz="800" dirty="0" err="1">
                          <a:solidFill>
                            <a:schemeClr val="tx1"/>
                          </a:solidFill>
                          <a:latin typeface="Calibri"/>
                          <a:cs typeface="Calibri"/>
                        </a:rPr>
                        <a:t>sannfæringarkraft</a:t>
                      </a:r>
                      <a:r>
                        <a:rPr lang="en-US" sz="800" dirty="0">
                          <a:solidFill>
                            <a:schemeClr val="tx1"/>
                          </a:solidFill>
                          <a:latin typeface="Calibri"/>
                          <a:cs typeface="Calibri"/>
                        </a:rPr>
                        <a:t>, </a:t>
                      </a:r>
                      <a:r>
                        <a:rPr lang="en-US" sz="800" dirty="0" err="1">
                          <a:solidFill>
                            <a:schemeClr val="tx1"/>
                          </a:solidFill>
                          <a:latin typeface="Calibri"/>
                          <a:cs typeface="Calibri"/>
                        </a:rPr>
                        <a:t>samningaviðræður</a:t>
                      </a:r>
                      <a:r>
                        <a:rPr lang="en-US" sz="800" dirty="0">
                          <a:solidFill>
                            <a:schemeClr val="tx1"/>
                          </a:solidFill>
                          <a:latin typeface="Calibri"/>
                          <a:cs typeface="Calibri"/>
                        </a:rPr>
                        <a:t> </a:t>
                      </a:r>
                      <a:r>
                        <a:rPr lang="en-US" sz="800" dirty="0" err="1">
                          <a:solidFill>
                            <a:schemeClr val="tx1"/>
                          </a:solidFill>
                          <a:latin typeface="Calibri"/>
                          <a:cs typeface="Calibri"/>
                        </a:rPr>
                        <a:t>og</a:t>
                      </a:r>
                      <a:r>
                        <a:rPr lang="en-US" sz="800" dirty="0">
                          <a:solidFill>
                            <a:schemeClr val="tx1"/>
                          </a:solidFill>
                          <a:latin typeface="Calibri"/>
                          <a:cs typeface="Calibri"/>
                        </a:rPr>
                        <a:t> </a:t>
                      </a:r>
                      <a:r>
                        <a:rPr lang="en-US" sz="800" dirty="0" err="1">
                          <a:solidFill>
                            <a:schemeClr val="tx1"/>
                          </a:solidFill>
                          <a:latin typeface="Calibri"/>
                          <a:cs typeface="Calibri"/>
                        </a:rPr>
                        <a:t>forystu</a:t>
                      </a:r>
                      <a:endParaRPr lang="en-US" sz="800" dirty="0">
                        <a:solidFill>
                          <a:schemeClr val="tx1"/>
                        </a:solidFill>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140780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a:cs typeface="Calibri"/>
              </a:rPr>
              <a:t>Fylgdu</a:t>
            </a:r>
            <a:r>
              <a:rPr lang="en-GB" sz="1800" dirty="0">
                <a:solidFill>
                  <a:srgbClr val="0E101A"/>
                </a:solidFill>
                <a:latin typeface="Calibri"/>
                <a:cs typeface="Calibri"/>
              </a:rPr>
              <a:t> </a:t>
            </a:r>
            <a:r>
              <a:rPr lang="en-GB" sz="1800" dirty="0" err="1">
                <a:solidFill>
                  <a:srgbClr val="0E101A"/>
                </a:solidFill>
                <a:latin typeface="Calibri"/>
                <a:cs typeface="Calibri"/>
              </a:rPr>
              <a:t>metnaði</a:t>
            </a:r>
            <a:r>
              <a:rPr lang="en-GB" sz="1800" dirty="0">
                <a:solidFill>
                  <a:srgbClr val="0E101A"/>
                </a:solidFill>
                <a:latin typeface="Calibri"/>
                <a:cs typeface="Calibri"/>
              </a:rPr>
              <a:t> </a:t>
            </a:r>
            <a:r>
              <a:rPr lang="en-GB" sz="1800" dirty="0" err="1">
                <a:solidFill>
                  <a:srgbClr val="0E101A"/>
                </a:solidFill>
                <a:latin typeface="Calibri"/>
                <a:cs typeface="Calibri"/>
              </a:rPr>
              <a:t>þínum</a:t>
            </a:r>
            <a:endParaRPr lang="en-GB" sz="1800">
              <a:solidFill>
                <a:srgbClr val="0E101A"/>
              </a:solidFill>
              <a:latin typeface="Calibri"/>
              <a:cs typeface="Calibri"/>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Þekktu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styrkleika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veikleika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þína</a:t>
            </a:r>
            <a:r>
              <a:rPr lang="en-GB" sz="1800" dirty="0">
                <a:solidFill>
                  <a:srgbClr val="0E101A"/>
                </a:solidFill>
                <a:latin typeface="Calibri" panose="020F0502020204030204" pitchFamily="34" charset="0"/>
                <a:cs typeface="Calibri" panose="020F0502020204030204" pitchFamily="34" charset="0"/>
              </a:rPr>
              <a:t>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Hafðu</a:t>
            </a:r>
            <a:r>
              <a:rPr lang="en-GB" sz="1800" dirty="0">
                <a:solidFill>
                  <a:srgbClr val="0E101A"/>
                </a:solidFill>
                <a:latin typeface="Calibri"/>
                <a:cs typeface="Calibri"/>
              </a:rPr>
              <a:t> </a:t>
            </a:r>
            <a:r>
              <a:rPr lang="en-GB" sz="1800" dirty="0" err="1">
                <a:solidFill>
                  <a:srgbClr val="0E101A"/>
                </a:solidFill>
                <a:latin typeface="Calibri"/>
                <a:cs typeface="Calibri"/>
              </a:rPr>
              <a:t>trú</a:t>
            </a:r>
            <a:r>
              <a:rPr lang="en-GB" sz="1800" dirty="0">
                <a:solidFill>
                  <a:srgbClr val="0E101A"/>
                </a:solidFill>
                <a:latin typeface="Calibri"/>
                <a:cs typeface="Calibri"/>
              </a:rPr>
              <a:t> á </a:t>
            </a:r>
            <a:r>
              <a:rPr lang="en-GB" sz="1800" dirty="0" err="1">
                <a:solidFill>
                  <a:srgbClr val="0E101A"/>
                </a:solidFill>
                <a:latin typeface="Calibri"/>
                <a:cs typeface="Calibri"/>
              </a:rPr>
              <a:t>eigin</a:t>
            </a:r>
            <a:r>
              <a:rPr lang="en-GB" sz="1800" dirty="0">
                <a:solidFill>
                  <a:srgbClr val="0E101A"/>
                </a:solidFill>
                <a:latin typeface="Calibri"/>
                <a:cs typeface="Calibri"/>
              </a:rPr>
              <a:t> </a:t>
            </a:r>
            <a:r>
              <a:rPr lang="en-GB" sz="1800" dirty="0" err="1">
                <a:solidFill>
                  <a:srgbClr val="0E101A"/>
                </a:solidFill>
                <a:latin typeface="Calibri"/>
                <a:cs typeface="Calibri"/>
              </a:rPr>
              <a:t>getu</a:t>
            </a:r>
            <a:endParaRPr lang="en-GB" sz="1800" dirty="0" err="1">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Mótaðu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framtíð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þína</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187 </a:t>
            </a:r>
            <a:r>
              <a:rPr lang="en-GB" i="1" dirty="0" err="1">
                <a:solidFill>
                  <a:schemeClr val="tx1"/>
                </a:solidFill>
                <a:latin typeface="Calibri"/>
                <a:cs typeface="Calibri"/>
              </a:rPr>
              <a:t>og</a:t>
            </a:r>
            <a:r>
              <a:rPr lang="en-GB" i="1" dirty="0">
                <a:solidFill>
                  <a:schemeClr val="tx1"/>
                </a:solidFill>
                <a:latin typeface="Calibri"/>
                <a:cs typeface="Calibri"/>
              </a:rPr>
              <a:t> bls 188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2.1 </a:t>
            </a:r>
            <a:r>
              <a:rPr lang="en-US" sz="2000" dirty="0" err="1">
                <a:solidFill>
                  <a:schemeClr val="accent2">
                    <a:lumMod val="75000"/>
                  </a:schemeClr>
                </a:solidFill>
                <a:latin typeface="Calibri" panose="020F0502020204030204" pitchFamily="34" charset="0"/>
                <a:cs typeface="Calibri" panose="020F0502020204030204" pitchFamily="34" charset="0"/>
              </a:rPr>
              <a:t>Sjálfvitun</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og</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trú</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á</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eigin</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getu</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undirfærni</a:t>
            </a:r>
            <a:r>
              <a:rPr lang="en-US" sz="2000" dirty="0">
                <a:solidFill>
                  <a:schemeClr val="accent2">
                    <a:lumMod val="75000"/>
                  </a:schemeClr>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22022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3016210"/>
          </a:xfrm>
          <a:prstGeom prst="rect">
            <a:avLst/>
          </a:prstGeom>
        </p:spPr>
        <p:txBody>
          <a:bodyPr wrap="square" lIns="91440" tIns="45720" rIns="91440" bIns="45720" anchor="t">
            <a:spAutoFit/>
          </a:bodyPr>
          <a:lstStyle/>
          <a:p>
            <a:pPr marL="342900" indent="-342900" algn="just">
              <a:buFont typeface="+mj-lt"/>
              <a:buAutoNum type="arabicPeriod"/>
            </a:pPr>
            <a:r>
              <a:rPr lang="en-GB" sz="1800" dirty="0">
                <a:solidFill>
                  <a:srgbClr val="0E101A"/>
                </a:solidFill>
                <a:latin typeface="Calibri"/>
                <a:cs typeface="Calibri"/>
              </a:rPr>
              <a:t>Haltu </a:t>
            </a:r>
            <a:r>
              <a:rPr lang="en-GB" sz="1800" dirty="0" err="1">
                <a:solidFill>
                  <a:srgbClr val="0E101A"/>
                </a:solidFill>
                <a:latin typeface="Calibri"/>
                <a:cs typeface="Calibri"/>
              </a:rPr>
              <a:t>áfram</a:t>
            </a:r>
            <a:endParaRPr lang="en-GB" sz="1800">
              <a:solidFill>
                <a:srgbClr val="0E101A"/>
              </a:solidFill>
              <a:latin typeface="Calibri"/>
              <a:cs typeface="Calibri"/>
            </a:endParaRPr>
          </a:p>
          <a:p>
            <a:pPr marL="342900" indent="-342900" algn="just">
              <a:buFont typeface="+mj-lt"/>
              <a:buAutoNum type="arabicPeriod"/>
            </a:pPr>
            <a:endParaRPr lang="en-GB" sz="1800" dirty="0">
              <a:solidFill>
                <a:srgbClr val="0E101A"/>
              </a:solidFill>
              <a:highlight>
                <a:srgbClr val="FFFF00"/>
              </a:highlight>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a:cs typeface="Calibri"/>
              </a:rPr>
              <a:t>Vertu </a:t>
            </a:r>
            <a:r>
              <a:rPr lang="en-GB" sz="1800" dirty="0" err="1">
                <a:solidFill>
                  <a:srgbClr val="0E101A"/>
                </a:solidFill>
                <a:latin typeface="Calibri"/>
                <a:cs typeface="Calibri"/>
              </a:rPr>
              <a:t>ákveðinn</a:t>
            </a:r>
            <a:endParaRPr lang="en-GB" sz="1800">
              <a:solidFill>
                <a:srgbClr val="0E101A"/>
              </a:solidFill>
              <a:latin typeface="Calibri"/>
              <a:cs typeface="Calibri"/>
            </a:endParaRPr>
          </a:p>
          <a:p>
            <a:pPr marL="342900" indent="-342900" algn="just">
              <a:buFont typeface="+mj-lt"/>
              <a:buAutoNum type="arabicPeriod"/>
            </a:pPr>
            <a:endParaRPr lang="en-GB" sz="1800" dirty="0">
              <a:solidFill>
                <a:srgbClr val="0E101A"/>
              </a:solidFill>
              <a:highlight>
                <a:srgbClr val="FFFF00"/>
              </a:highlight>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Einbeittu</a:t>
            </a:r>
            <a:r>
              <a:rPr lang="en-GB" sz="1800" dirty="0">
                <a:solidFill>
                  <a:srgbClr val="0E101A"/>
                </a:solidFill>
                <a:latin typeface="Calibri"/>
                <a:cs typeface="Calibri"/>
              </a:rPr>
              <a:t> </a:t>
            </a:r>
            <a:r>
              <a:rPr lang="en-GB" sz="1800" dirty="0" err="1">
                <a:solidFill>
                  <a:srgbClr val="0E101A"/>
                </a:solidFill>
                <a:latin typeface="Calibri"/>
                <a:cs typeface="Calibri"/>
              </a:rPr>
              <a:t>þér</a:t>
            </a:r>
            <a:r>
              <a:rPr lang="en-GB" sz="1800" dirty="0">
                <a:solidFill>
                  <a:srgbClr val="0E101A"/>
                </a:solidFill>
                <a:latin typeface="Calibri"/>
                <a:cs typeface="Calibri"/>
              </a:rPr>
              <a:t> </a:t>
            </a: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því</a:t>
            </a:r>
            <a:r>
              <a:rPr lang="en-GB" sz="1800" dirty="0">
                <a:solidFill>
                  <a:srgbClr val="0E101A"/>
                </a:solidFill>
                <a:latin typeface="Calibri"/>
                <a:cs typeface="Calibri"/>
              </a:rPr>
              <a:t> </a:t>
            </a:r>
            <a:r>
              <a:rPr lang="en-GB" sz="1800" dirty="0" err="1">
                <a:solidFill>
                  <a:srgbClr val="0E101A"/>
                </a:solidFill>
                <a:latin typeface="Calibri"/>
                <a:cs typeface="Calibri"/>
              </a:rPr>
              <a:t>sem</a:t>
            </a:r>
            <a:r>
              <a:rPr lang="en-GB" sz="1800" dirty="0">
                <a:solidFill>
                  <a:srgbClr val="0E101A"/>
                </a:solidFill>
                <a:latin typeface="Calibri"/>
                <a:cs typeface="Calibri"/>
              </a:rPr>
              <a:t> </a:t>
            </a:r>
            <a:r>
              <a:rPr lang="en-GB" sz="1800" dirty="0" err="1">
                <a:solidFill>
                  <a:srgbClr val="0E101A"/>
                </a:solidFill>
                <a:latin typeface="Calibri"/>
                <a:cs typeface="Calibri"/>
              </a:rPr>
              <a:t>viðheldur</a:t>
            </a:r>
            <a:r>
              <a:rPr lang="en-GB" sz="1800" dirty="0">
                <a:solidFill>
                  <a:srgbClr val="0E101A"/>
                </a:solidFill>
                <a:latin typeface="Calibri"/>
                <a:cs typeface="Calibri"/>
              </a:rPr>
              <a:t> </a:t>
            </a:r>
            <a:r>
              <a:rPr lang="en-GB" sz="1800" dirty="0" err="1">
                <a:solidFill>
                  <a:srgbClr val="0E101A"/>
                </a:solidFill>
                <a:latin typeface="Calibri"/>
                <a:cs typeface="Calibri"/>
              </a:rPr>
              <a:t>áhuga</a:t>
            </a:r>
            <a:r>
              <a:rPr lang="en-GB" sz="1800" dirty="0">
                <a:solidFill>
                  <a:srgbClr val="0E101A"/>
                </a:solidFill>
                <a:latin typeface="Calibri"/>
                <a:cs typeface="Calibri"/>
              </a:rPr>
              <a:t> </a:t>
            </a:r>
            <a:r>
              <a:rPr lang="en-GB" sz="1800" dirty="0" err="1">
                <a:solidFill>
                  <a:srgbClr val="0E101A"/>
                </a:solidFill>
                <a:latin typeface="Calibri"/>
                <a:cs typeface="Calibri"/>
              </a:rPr>
              <a:t>þínum</a:t>
            </a:r>
            <a:endParaRPr lang="en-GB" sz="1800" dirty="0">
              <a:solidFill>
                <a:srgbClr val="0E101A"/>
              </a:solidFill>
              <a:latin typeface="Calibri"/>
              <a:cs typeface="Calibri"/>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Sýndu</a:t>
            </a:r>
            <a:r>
              <a:rPr lang="en-GB" sz="1800" dirty="0">
                <a:solidFill>
                  <a:srgbClr val="0E101A"/>
                </a:solidFill>
                <a:latin typeface="Calibri"/>
                <a:cs typeface="Calibri"/>
              </a:rPr>
              <a:t> </a:t>
            </a:r>
            <a:r>
              <a:rPr lang="en-GB" sz="1800" dirty="0" err="1">
                <a:solidFill>
                  <a:srgbClr val="0E101A"/>
                </a:solidFill>
                <a:latin typeface="Calibri"/>
                <a:cs typeface="Calibri"/>
              </a:rPr>
              <a:t>þrautseigju</a:t>
            </a:r>
            <a:endParaRPr lang="en-GB" sz="1800" dirty="0" err="1">
              <a:solidFill>
                <a:srgbClr val="0E101A"/>
              </a:solidFill>
              <a:latin typeface="Calibri" panose="020F0502020204030204" pitchFamily="34" charset="0"/>
              <a:cs typeface="Calibri" panose="020F0502020204030204" pitchFamily="34" charset="0"/>
            </a:endParaRP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a:cs typeface="Calibri"/>
              </a:rPr>
              <a:t>5.   Ekki </a:t>
            </a:r>
            <a:r>
              <a:rPr lang="en-GB" sz="1800" dirty="0" err="1">
                <a:solidFill>
                  <a:srgbClr val="0E101A"/>
                </a:solidFill>
                <a:latin typeface="Calibri"/>
                <a:cs typeface="Calibri"/>
              </a:rPr>
              <a:t>gefast</a:t>
            </a:r>
            <a:r>
              <a:rPr lang="en-GB" sz="1800" dirty="0">
                <a:solidFill>
                  <a:srgbClr val="0E101A"/>
                </a:solidFill>
                <a:latin typeface="Calibri"/>
                <a:cs typeface="Calibri"/>
              </a:rPr>
              <a:t> </a:t>
            </a:r>
            <a:r>
              <a:rPr lang="en-GB" sz="1800" dirty="0" err="1">
                <a:solidFill>
                  <a:srgbClr val="0E101A"/>
                </a:solidFill>
                <a:latin typeface="Calibri"/>
                <a:cs typeface="Calibri"/>
              </a:rPr>
              <a:t>upp</a:t>
            </a:r>
            <a:endParaRPr lang="en-GB" sz="1000" dirty="0">
              <a:solidFill>
                <a:srgbClr val="0E101A"/>
              </a:solidFill>
              <a:latin typeface="Calibri"/>
              <a:cs typeface="Calibri"/>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189 </a:t>
            </a:r>
            <a:r>
              <a:rPr lang="en-GB" i="1" dirty="0" err="1">
                <a:solidFill>
                  <a:schemeClr val="tx1"/>
                </a:solidFill>
                <a:latin typeface="Calibri"/>
                <a:cs typeface="Calibri"/>
              </a:rPr>
              <a:t>og</a:t>
            </a:r>
            <a:r>
              <a:rPr lang="en-GB" i="1" dirty="0">
                <a:solidFill>
                  <a:schemeClr val="tx1"/>
                </a:solidFill>
                <a:latin typeface="Calibri"/>
                <a:cs typeface="Calibri"/>
              </a:rPr>
              <a:t> bls 190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a:p>
            <a:pPr algn="just"/>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2.2 </a:t>
            </a:r>
            <a:r>
              <a:rPr lang="en-US" sz="2000" dirty="0" err="1">
                <a:solidFill>
                  <a:schemeClr val="accent2">
                    <a:lumMod val="75000"/>
                  </a:schemeClr>
                </a:solidFill>
                <a:latin typeface="Calibri" panose="020F0502020204030204" pitchFamily="34" charset="0"/>
                <a:cs typeface="Calibri" panose="020F0502020204030204" pitchFamily="34" charset="0"/>
              </a:rPr>
              <a:t>Áhugi</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og</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þrautsegja</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undirfærni</a:t>
            </a:r>
            <a:r>
              <a:rPr lang="en-US" sz="2000" dirty="0">
                <a:solidFill>
                  <a:schemeClr val="accent2">
                    <a:lumMod val="75000"/>
                  </a:schemeClr>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86485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a:cs typeface="Calibri"/>
              </a:rPr>
              <a:t>Stýra</a:t>
            </a:r>
            <a:r>
              <a:rPr lang="en-GB" sz="1800" dirty="0">
                <a:solidFill>
                  <a:srgbClr val="0E101A"/>
                </a:solidFill>
                <a:latin typeface="Calibri"/>
                <a:cs typeface="Calibri"/>
              </a:rPr>
              <a:t> </a:t>
            </a:r>
            <a:r>
              <a:rPr lang="en-GB" sz="1800" dirty="0" err="1">
                <a:solidFill>
                  <a:srgbClr val="0E101A"/>
                </a:solidFill>
                <a:latin typeface="Calibri"/>
                <a:cs typeface="Calibri"/>
              </a:rPr>
              <a:t>styrk</a:t>
            </a:r>
            <a:r>
              <a:rPr lang="en-GB" sz="1800" dirty="0">
                <a:solidFill>
                  <a:srgbClr val="0E101A"/>
                </a:solidFill>
                <a:latin typeface="Calibri"/>
                <a:cs typeface="Calibri"/>
              </a:rPr>
              <a:t> </a:t>
            </a:r>
            <a:r>
              <a:rPr lang="en-GB" sz="1800" dirty="0" err="1">
                <a:solidFill>
                  <a:srgbClr val="0E101A"/>
                </a:solidFill>
                <a:latin typeface="Calibri"/>
                <a:cs typeface="Calibri"/>
              </a:rPr>
              <a:t>sínum</a:t>
            </a:r>
            <a:r>
              <a:rPr lang="en-GB" sz="1800" dirty="0">
                <a:solidFill>
                  <a:srgbClr val="0E101A"/>
                </a:solidFill>
                <a:latin typeface="Calibri"/>
                <a:cs typeface="Calibri"/>
              </a:rPr>
              <a:t> (</a:t>
            </a:r>
            <a:r>
              <a:rPr lang="en-GB" sz="1800" dirty="0" err="1">
                <a:solidFill>
                  <a:srgbClr val="0E101A"/>
                </a:solidFill>
                <a:latin typeface="Calibri"/>
                <a:cs typeface="Calibri"/>
              </a:rPr>
              <a:t>efnislegum</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óefnislegum</a:t>
            </a:r>
            <a:r>
              <a:rPr lang="en-GB" sz="1800" dirty="0">
                <a:solidFill>
                  <a:srgbClr val="0E101A"/>
                </a:solidFill>
                <a:latin typeface="Calibri"/>
                <a:cs typeface="Calibri"/>
              </a:rPr>
              <a:t>)</a:t>
            </a:r>
          </a:p>
          <a:p>
            <a:pPr marL="342900" indent="-342900" algn="just">
              <a:buAutoNum type="arabicPeriod"/>
            </a:pPr>
            <a:endParaRPr lang="en-GB" sz="1800" dirty="0">
              <a:solidFill>
                <a:srgbClr val="0E101A"/>
              </a:solidFill>
              <a:latin typeface="Calibri"/>
              <a:cs typeface="Calibri"/>
            </a:endParaRPr>
          </a:p>
          <a:p>
            <a:pPr marL="342900" indent="-342900" algn="just">
              <a:buFont typeface="+mj-lt"/>
              <a:buAutoNum type="arabicPeriod"/>
            </a:pPr>
            <a:r>
              <a:rPr lang="en-GB" sz="1800" dirty="0">
                <a:solidFill>
                  <a:srgbClr val="0E101A"/>
                </a:solidFill>
                <a:latin typeface="Calibri"/>
                <a:cs typeface="Calibri"/>
              </a:rPr>
              <a:t>Nota </a:t>
            </a:r>
            <a:r>
              <a:rPr lang="en-GB" sz="1800" dirty="0" err="1">
                <a:solidFill>
                  <a:srgbClr val="0E101A"/>
                </a:solidFill>
                <a:latin typeface="Calibri"/>
                <a:cs typeface="Calibri"/>
              </a:rPr>
              <a:t>styrk</a:t>
            </a:r>
            <a:r>
              <a:rPr lang="en-GB" sz="1800" dirty="0">
                <a:solidFill>
                  <a:srgbClr val="0E101A"/>
                </a:solidFill>
                <a:latin typeface="Calibri"/>
                <a:cs typeface="Calibri"/>
              </a:rPr>
              <a:t> </a:t>
            </a:r>
            <a:r>
              <a:rPr lang="en-GB" sz="1800" dirty="0" err="1">
                <a:solidFill>
                  <a:srgbClr val="0E101A"/>
                </a:solidFill>
                <a:latin typeface="Calibri"/>
                <a:cs typeface="Calibri"/>
              </a:rPr>
              <a:t>sinn</a:t>
            </a:r>
            <a:r>
              <a:rPr lang="en-GB" sz="1800" dirty="0">
                <a:solidFill>
                  <a:srgbClr val="0E101A"/>
                </a:solidFill>
                <a:latin typeface="Calibri"/>
                <a:cs typeface="Calibri"/>
              </a:rPr>
              <a:t> á </a:t>
            </a:r>
            <a:r>
              <a:rPr lang="en-GB" sz="1800" dirty="0" err="1">
                <a:solidFill>
                  <a:srgbClr val="0E101A"/>
                </a:solidFill>
                <a:latin typeface="Calibri"/>
                <a:cs typeface="Calibri"/>
              </a:rPr>
              <a:t>ábyrgan</a:t>
            </a:r>
            <a:r>
              <a:rPr lang="en-GB" sz="1800" dirty="0">
                <a:solidFill>
                  <a:srgbClr val="0E101A"/>
                </a:solidFill>
                <a:latin typeface="Calibri"/>
                <a:cs typeface="Calibri"/>
              </a:rPr>
              <a:t> </a:t>
            </a:r>
            <a:r>
              <a:rPr lang="en-GB" sz="1800" dirty="0" err="1">
                <a:solidFill>
                  <a:srgbClr val="0E101A"/>
                </a:solidFill>
                <a:latin typeface="Calibri"/>
                <a:cs typeface="Calibri"/>
              </a:rPr>
              <a:t>hátt</a:t>
            </a:r>
            <a:endParaRPr lang="en-GB" sz="1800" dirty="0">
              <a:solidFill>
                <a:srgbClr val="0E101A"/>
              </a:solidFill>
              <a:latin typeface="Calibri"/>
              <a:cs typeface="Calibri"/>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nýta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tíma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sinn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vel</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stuðning</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191 </a:t>
            </a:r>
            <a:r>
              <a:rPr lang="en-GB" i="1" dirty="0" err="1">
                <a:solidFill>
                  <a:schemeClr val="tx1"/>
                </a:solidFill>
                <a:latin typeface="Calibri"/>
                <a:cs typeface="Calibri"/>
              </a:rPr>
              <a:t>og</a:t>
            </a:r>
            <a:r>
              <a:rPr lang="en-GB" i="1" dirty="0">
                <a:solidFill>
                  <a:schemeClr val="tx1"/>
                </a:solidFill>
                <a:latin typeface="Calibri"/>
                <a:cs typeface="Calibri"/>
              </a:rPr>
              <a:t> bls 192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2.3 </a:t>
            </a:r>
            <a:r>
              <a:rPr lang="en-US" sz="2000" dirty="0" err="1">
                <a:solidFill>
                  <a:schemeClr val="accent2">
                    <a:lumMod val="75000"/>
                  </a:schemeClr>
                </a:solidFill>
                <a:latin typeface="Calibri" panose="020F0502020204030204" pitchFamily="34" charset="0"/>
                <a:cs typeface="Calibri" panose="020F0502020204030204" pitchFamily="34" charset="0"/>
              </a:rPr>
              <a:t>Að</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nýta</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styrk</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sinn</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undirhæfni</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223089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a:cs typeface="Calibri"/>
              </a:rPr>
              <a:t>Skilningur</a:t>
            </a:r>
            <a:r>
              <a:rPr lang="en-GB" sz="1800" dirty="0">
                <a:solidFill>
                  <a:srgbClr val="0E101A"/>
                </a:solidFill>
                <a:latin typeface="Calibri"/>
                <a:cs typeface="Calibri"/>
              </a:rPr>
              <a:t> á </a:t>
            </a:r>
            <a:r>
              <a:rPr lang="en-GB" sz="1800" dirty="0" err="1">
                <a:solidFill>
                  <a:srgbClr val="0E101A"/>
                </a:solidFill>
                <a:latin typeface="Calibri"/>
                <a:cs typeface="Calibri"/>
              </a:rPr>
              <a:t>hugtökum</a:t>
            </a:r>
            <a:r>
              <a:rPr lang="en-GB" sz="1800" dirty="0">
                <a:solidFill>
                  <a:srgbClr val="0E101A"/>
                </a:solidFill>
                <a:latin typeface="Calibri"/>
                <a:cs typeface="Calibri"/>
              </a:rPr>
              <a:t> um </a:t>
            </a:r>
            <a:r>
              <a:rPr lang="en-GB" sz="1800" dirty="0" err="1">
                <a:solidFill>
                  <a:srgbClr val="0E101A"/>
                </a:solidFill>
                <a:latin typeface="Calibri"/>
                <a:cs typeface="Calibri"/>
              </a:rPr>
              <a:t>fjármál</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efnahag</a:t>
            </a:r>
            <a:endParaRPr lang="en-GB" sz="1800" dirty="0">
              <a:solidFill>
                <a:srgbClr val="0E101A"/>
              </a:solidFill>
              <a:latin typeface="Calibri"/>
              <a:cs typeface="Calibri"/>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Fjárhagsáætlun</a:t>
            </a:r>
            <a:r>
              <a:rPr lang="en-GB" sz="1800" dirty="0">
                <a:solidFill>
                  <a:srgbClr val="0E101A"/>
                </a:solidFill>
                <a:latin typeface="Calibri" panose="020F0502020204030204" pitchFamily="34" charset="0"/>
                <a:cs typeface="Calibri" panose="020F0502020204030204" pitchFamily="34" charset="0"/>
              </a:rPr>
              <a:t>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finna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fjármagn</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skilja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skattamál</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193 </a:t>
            </a:r>
            <a:r>
              <a:rPr lang="en-GB" i="1" dirty="0" err="1">
                <a:solidFill>
                  <a:schemeClr val="tx1"/>
                </a:solidFill>
                <a:latin typeface="Calibri"/>
                <a:cs typeface="Calibri"/>
              </a:rPr>
              <a:t>og</a:t>
            </a:r>
            <a:r>
              <a:rPr lang="en-GB" i="1" dirty="0">
                <a:solidFill>
                  <a:schemeClr val="tx1"/>
                </a:solidFill>
                <a:latin typeface="Calibri"/>
                <a:cs typeface="Calibri"/>
              </a:rPr>
              <a:t> bls 194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2.4 </a:t>
            </a:r>
            <a:r>
              <a:rPr lang="en-US" sz="2000" dirty="0" err="1">
                <a:solidFill>
                  <a:schemeClr val="accent2">
                    <a:lumMod val="75000"/>
                  </a:schemeClr>
                </a:solidFill>
                <a:latin typeface="Calibri" panose="020F0502020204030204" pitchFamily="34" charset="0"/>
                <a:cs typeface="Calibri" panose="020F0502020204030204" pitchFamily="34" charset="0"/>
              </a:rPr>
              <a:t>Fjármálalæsi</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undirhæfni</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263075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569660"/>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Veittu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fáðu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innblástur</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Sannfærðu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aðra</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Árangursrík</a:t>
            </a:r>
            <a:r>
              <a:rPr lang="en-GB" sz="1800" dirty="0">
                <a:solidFill>
                  <a:srgbClr val="0E101A"/>
                </a:solidFill>
                <a:latin typeface="Calibri"/>
                <a:cs typeface="Calibri"/>
              </a:rPr>
              <a:t> </a:t>
            </a:r>
            <a:r>
              <a:rPr lang="en-GB" sz="1800" dirty="0" err="1">
                <a:solidFill>
                  <a:srgbClr val="0E101A"/>
                </a:solidFill>
                <a:latin typeface="Calibri"/>
                <a:cs typeface="Calibri"/>
              </a:rPr>
              <a:t>samskipti</a:t>
            </a:r>
            <a:r>
              <a:rPr lang="en-GB" sz="1800" dirty="0">
                <a:solidFill>
                  <a:srgbClr val="0E101A"/>
                </a:solidFill>
                <a:latin typeface="Calibri"/>
                <a:cs typeface="Calibri"/>
              </a:rPr>
              <a:t> </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Árangursrík</a:t>
            </a:r>
            <a:r>
              <a:rPr lang="en-GB" sz="1800" dirty="0">
                <a:solidFill>
                  <a:srgbClr val="0E101A"/>
                </a:solidFill>
                <a:latin typeface="Calibri"/>
                <a:cs typeface="Calibri"/>
              </a:rPr>
              <a:t> </a:t>
            </a:r>
            <a:r>
              <a:rPr lang="en-GB" sz="1800" dirty="0" err="1">
                <a:solidFill>
                  <a:srgbClr val="0E101A"/>
                </a:solidFill>
                <a:latin typeface="Calibri"/>
                <a:cs typeface="Calibri"/>
              </a:rPr>
              <a:t>notkun</a:t>
            </a:r>
            <a:r>
              <a:rPr lang="en-GB" sz="1800" dirty="0">
                <a:solidFill>
                  <a:srgbClr val="0E101A"/>
                </a:solidFill>
                <a:latin typeface="Calibri"/>
                <a:cs typeface="Calibri"/>
              </a:rPr>
              <a:t> á </a:t>
            </a:r>
            <a:r>
              <a:rPr lang="en-GB" sz="1800" dirty="0" err="1">
                <a:solidFill>
                  <a:srgbClr val="0E101A"/>
                </a:solidFill>
                <a:latin typeface="Calibri"/>
                <a:cs typeface="Calibri"/>
              </a:rPr>
              <a:t>miðlum</a:t>
            </a:r>
            <a:r>
              <a:rPr lang="en-GB" sz="1800" dirty="0">
                <a:solidFill>
                  <a:srgbClr val="0E101A"/>
                </a:solidFill>
                <a:latin typeface="Calibri"/>
                <a:cs typeface="Calibri"/>
              </a:rPr>
              <a:t> </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195 </a:t>
            </a:r>
            <a:r>
              <a:rPr lang="en-GB" i="1" dirty="0" err="1">
                <a:solidFill>
                  <a:schemeClr val="tx1"/>
                </a:solidFill>
                <a:latin typeface="Calibri"/>
                <a:cs typeface="Calibri"/>
              </a:rPr>
              <a:t>og</a:t>
            </a:r>
            <a:r>
              <a:rPr lang="en-GB" i="1" dirty="0">
                <a:solidFill>
                  <a:schemeClr val="tx1"/>
                </a:solidFill>
                <a:latin typeface="Calibri"/>
                <a:cs typeface="Calibri"/>
              </a:rPr>
              <a:t> bls 196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2.5 </a:t>
            </a:r>
            <a:r>
              <a:rPr lang="en-US" sz="2000" dirty="0" err="1">
                <a:solidFill>
                  <a:schemeClr val="accent2">
                    <a:lumMod val="75000"/>
                  </a:schemeClr>
                </a:solidFill>
                <a:latin typeface="Calibri" panose="020F0502020204030204" pitchFamily="34" charset="0"/>
                <a:cs typeface="Calibri" panose="020F0502020204030204" pitchFamily="34" charset="0"/>
              </a:rPr>
              <a:t>Að</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virkja</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aðra</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undirhæfni</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339621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err="1">
                <a:solidFill>
                  <a:srgbClr val="00B050"/>
                </a:solidFill>
                <a:latin typeface="Calibri" panose="020F0502020204030204" pitchFamily="34" charset="0"/>
                <a:cs typeface="Calibri" panose="020F0502020204030204" pitchFamily="34" charset="0"/>
              </a:rPr>
              <a:t>Að</a:t>
            </a:r>
            <a:r>
              <a:rPr lang="en-US" sz="2000" b="1" dirty="0">
                <a:solidFill>
                  <a:srgbClr val="00B050"/>
                </a:solidFill>
                <a:latin typeface="Calibri" panose="020F0502020204030204" pitchFamily="34" charset="0"/>
                <a:cs typeface="Calibri" panose="020F0502020204030204" pitchFamily="34" charset="0"/>
              </a:rPr>
              <a:t> </a:t>
            </a:r>
            <a:r>
              <a:rPr lang="en-US" sz="2000" b="1" dirty="0" err="1">
                <a:solidFill>
                  <a:srgbClr val="00B050"/>
                </a:solidFill>
                <a:latin typeface="Calibri" panose="020F0502020204030204" pitchFamily="34" charset="0"/>
                <a:cs typeface="Calibri" panose="020F0502020204030204" pitchFamily="34" charset="0"/>
              </a:rPr>
              <a:t>hefjast</a:t>
            </a:r>
            <a:r>
              <a:rPr lang="en-US" sz="2000" b="1" dirty="0">
                <a:solidFill>
                  <a:srgbClr val="00B050"/>
                </a:solidFill>
                <a:latin typeface="Calibri" panose="020F0502020204030204" pitchFamily="34" charset="0"/>
                <a:cs typeface="Calibri" panose="020F0502020204030204" pitchFamily="34" charset="0"/>
              </a:rPr>
              <a:t> </a:t>
            </a:r>
            <a:r>
              <a:rPr lang="en-US" sz="2000" b="1" dirty="0" err="1">
                <a:solidFill>
                  <a:srgbClr val="00B050"/>
                </a:solidFill>
                <a:latin typeface="Calibri" panose="020F0502020204030204" pitchFamily="34" charset="0"/>
                <a:cs typeface="Calibri" panose="020F0502020204030204" pitchFamily="34" charset="0"/>
              </a:rPr>
              <a:t>handa</a:t>
            </a:r>
            <a:endParaRPr lang="en-US" sz="2000" b="1" dirty="0">
              <a:solidFill>
                <a:srgbClr val="00B050"/>
              </a:solidFill>
              <a:latin typeface="Calibri" panose="020F0502020204030204" pitchFamily="34" charset="0"/>
              <a:cs typeface="Calibri" panose="020F0502020204030204" pitchFamily="34" charset="0"/>
            </a:endParaRP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graphicFrame>
        <p:nvGraphicFramePr>
          <p:cNvPr id="8"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537357122"/>
              </p:ext>
            </p:extLst>
          </p:nvPr>
        </p:nvGraphicFramePr>
        <p:xfrm>
          <a:off x="616985" y="1253546"/>
          <a:ext cx="7917414" cy="3321797"/>
        </p:xfrm>
        <a:graphic>
          <a:graphicData uri="http://schemas.openxmlformats.org/drawingml/2006/table">
            <a:tbl>
              <a:tblPr firstRow="1" bandRow="1">
                <a:tableStyleId>{5C22544A-7EE6-4342-B048-85BDC9FD1C3A}</a:tableStyleId>
              </a:tblPr>
              <a:tblGrid>
                <a:gridCol w="1943771">
                  <a:extLst>
                    <a:ext uri="{9D8B030D-6E8A-4147-A177-3AD203B41FA5}">
                      <a16:colId xmlns:a16="http://schemas.microsoft.com/office/drawing/2014/main" val="3973671595"/>
                    </a:ext>
                  </a:extLst>
                </a:gridCol>
                <a:gridCol w="1882603">
                  <a:extLst>
                    <a:ext uri="{9D8B030D-6E8A-4147-A177-3AD203B41FA5}">
                      <a16:colId xmlns:a16="http://schemas.microsoft.com/office/drawing/2014/main" val="3164311868"/>
                    </a:ext>
                  </a:extLst>
                </a:gridCol>
                <a:gridCol w="4091040">
                  <a:extLst>
                    <a:ext uri="{9D8B030D-6E8A-4147-A177-3AD203B41FA5}">
                      <a16:colId xmlns:a16="http://schemas.microsoft.com/office/drawing/2014/main" val="3658847542"/>
                    </a:ext>
                  </a:extLst>
                </a:gridCol>
              </a:tblGrid>
              <a:tr h="373788">
                <a:tc>
                  <a:txBody>
                    <a:bodyPr/>
                    <a:lstStyle/>
                    <a:p>
                      <a:pPr algn="ctr"/>
                      <a:r>
                        <a:rPr lang="en-US" sz="1800" dirty="0" err="1">
                          <a:solidFill>
                            <a:schemeClr val="tx1"/>
                          </a:solidFill>
                        </a:rPr>
                        <a:t>Hæfni</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Vísbending</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Lýsing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577596">
                <a:tc>
                  <a:txBody>
                    <a:bodyPr/>
                    <a:lstStyle/>
                    <a:p>
                      <a:pPr algn="just"/>
                      <a:r>
                        <a:rPr lang="en-US" sz="1000" b="1" dirty="0">
                          <a:solidFill>
                            <a:schemeClr val="tx1"/>
                          </a:solidFill>
                          <a:latin typeface="Calibri" panose="020F0502020204030204" pitchFamily="34" charset="0"/>
                          <a:cs typeface="Calibri" panose="020F0502020204030204" pitchFamily="34" charset="0"/>
                        </a:rPr>
                        <a:t>3.1 </a:t>
                      </a:r>
                      <a:r>
                        <a:rPr lang="en-US" sz="1000" b="1" dirty="0" err="1">
                          <a:solidFill>
                            <a:schemeClr val="tx1"/>
                          </a:solidFill>
                          <a:latin typeface="Calibri" panose="020F0502020204030204" pitchFamily="34" charset="0"/>
                          <a:cs typeface="Calibri" panose="020F0502020204030204" pitchFamily="34" charset="0"/>
                        </a:rPr>
                        <a:t>Að</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hafa</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frumkvæði</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að</a:t>
                      </a:r>
                      <a:endParaRPr lang="en-US"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a:solidFill>
                            <a:schemeClr val="tx1"/>
                          </a:solidFill>
                          <a:latin typeface="Calibri"/>
                          <a:cs typeface="Calibri"/>
                        </a:rPr>
                        <a:t>Haltu </a:t>
                      </a:r>
                      <a:r>
                        <a:rPr lang="en-US" sz="1000" i="1" dirty="0" err="1">
                          <a:solidFill>
                            <a:schemeClr val="tx1"/>
                          </a:solidFill>
                          <a:latin typeface="Calibri"/>
                          <a:cs typeface="Calibri"/>
                        </a:rPr>
                        <a:t>áfram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solidFill>
                            <a:schemeClr val="tx1"/>
                          </a:solidFill>
                          <a:latin typeface="Calibri"/>
                          <a:cs typeface="Calibri"/>
                        </a:rPr>
                        <a:t>Komið</a:t>
                      </a:r>
                      <a:r>
                        <a:rPr lang="en-GB" sz="800" dirty="0">
                          <a:solidFill>
                            <a:schemeClr val="tx1"/>
                          </a:solidFill>
                          <a:latin typeface="Calibri"/>
                          <a:cs typeface="Calibri"/>
                        </a:rPr>
                        <a:t> </a:t>
                      </a:r>
                      <a:r>
                        <a:rPr lang="en-GB" sz="800" dirty="0" err="1">
                          <a:solidFill>
                            <a:schemeClr val="tx1"/>
                          </a:solidFill>
                          <a:latin typeface="Calibri"/>
                          <a:cs typeface="Calibri"/>
                        </a:rPr>
                        <a:t>af</a:t>
                      </a:r>
                      <a:r>
                        <a:rPr lang="en-GB" sz="800" dirty="0">
                          <a:solidFill>
                            <a:schemeClr val="tx1"/>
                          </a:solidFill>
                          <a:latin typeface="Calibri"/>
                          <a:cs typeface="Calibri"/>
                        </a:rPr>
                        <a:t> </a:t>
                      </a:r>
                      <a:r>
                        <a:rPr lang="en-GB" sz="800" dirty="0" err="1">
                          <a:solidFill>
                            <a:schemeClr val="tx1"/>
                          </a:solidFill>
                          <a:latin typeface="Calibri"/>
                          <a:cs typeface="Calibri"/>
                        </a:rPr>
                        <a:t>stað</a:t>
                      </a:r>
                      <a:r>
                        <a:rPr lang="en-GB" sz="800" dirty="0">
                          <a:solidFill>
                            <a:schemeClr val="tx1"/>
                          </a:solidFill>
                          <a:latin typeface="Calibri"/>
                          <a:cs typeface="Calibri"/>
                        </a:rPr>
                        <a:t> </a:t>
                      </a:r>
                      <a:r>
                        <a:rPr lang="en-GB" sz="800" dirty="0" err="1">
                          <a:solidFill>
                            <a:schemeClr val="tx1"/>
                          </a:solidFill>
                          <a:latin typeface="Calibri"/>
                          <a:cs typeface="Calibri"/>
                        </a:rPr>
                        <a:t>ferlum</a:t>
                      </a:r>
                      <a:r>
                        <a:rPr lang="en-GB" sz="800" dirty="0">
                          <a:solidFill>
                            <a:schemeClr val="tx1"/>
                          </a:solidFill>
                          <a:latin typeface="Calibri"/>
                          <a:cs typeface="Calibri"/>
                        </a:rPr>
                        <a:t> </a:t>
                      </a:r>
                      <a:r>
                        <a:rPr lang="en-GB" sz="800" dirty="0" err="1">
                          <a:solidFill>
                            <a:schemeClr val="tx1"/>
                          </a:solidFill>
                          <a:latin typeface="Calibri"/>
                          <a:cs typeface="Calibri"/>
                        </a:rPr>
                        <a:t>sem</a:t>
                      </a:r>
                      <a:r>
                        <a:rPr lang="en-GB" sz="800" dirty="0">
                          <a:solidFill>
                            <a:schemeClr val="tx1"/>
                          </a:solidFill>
                          <a:latin typeface="Calibri"/>
                          <a:cs typeface="Calibri"/>
                        </a:rPr>
                        <a:t> </a:t>
                      </a:r>
                      <a:r>
                        <a:rPr lang="en-GB" sz="800" dirty="0" err="1">
                          <a:solidFill>
                            <a:schemeClr val="tx1"/>
                          </a:solidFill>
                          <a:latin typeface="Calibri"/>
                          <a:cs typeface="Calibri"/>
                        </a:rPr>
                        <a:t>skapa</a:t>
                      </a:r>
                      <a:r>
                        <a:rPr lang="en-GB" sz="800" dirty="0">
                          <a:solidFill>
                            <a:schemeClr val="tx1"/>
                          </a:solidFill>
                          <a:latin typeface="Calibri"/>
                          <a:cs typeface="Calibri"/>
                        </a:rPr>
                        <a:t> </a:t>
                      </a:r>
                      <a:r>
                        <a:rPr lang="en-GB" sz="800" dirty="0" err="1">
                          <a:solidFill>
                            <a:schemeClr val="tx1"/>
                          </a:solidFill>
                          <a:latin typeface="Calibri"/>
                          <a:cs typeface="Calibri"/>
                        </a:rPr>
                        <a:t>verðmæti</a:t>
                      </a:r>
                    </a:p>
                    <a:p>
                      <a:pPr marL="171450" indent="-171450" algn="just">
                        <a:buFont typeface="Arial" panose="020B0604020202020204" pitchFamily="34" charset="0"/>
                        <a:buChar char="•"/>
                      </a:pPr>
                      <a:r>
                        <a:rPr lang="en-GB" sz="800" dirty="0" err="1">
                          <a:solidFill>
                            <a:schemeClr val="tx1"/>
                          </a:solidFill>
                          <a:latin typeface="Calibri"/>
                          <a:cs typeface="Calibri"/>
                        </a:rPr>
                        <a:t>Takið</a:t>
                      </a:r>
                      <a:r>
                        <a:rPr lang="en-GB" sz="800" dirty="0">
                          <a:solidFill>
                            <a:schemeClr val="tx1"/>
                          </a:solidFill>
                          <a:latin typeface="Calibri"/>
                          <a:cs typeface="Calibri"/>
                        </a:rPr>
                        <a:t> </a:t>
                      </a:r>
                      <a:r>
                        <a:rPr lang="en-GB" sz="800" dirty="0" err="1">
                          <a:solidFill>
                            <a:schemeClr val="tx1"/>
                          </a:solidFill>
                          <a:latin typeface="Calibri"/>
                          <a:cs typeface="Calibri"/>
                        </a:rPr>
                        <a:t>áskorunum</a:t>
                      </a:r>
                      <a:endParaRPr lang="en-GB" sz="800">
                        <a:solidFill>
                          <a:schemeClr val="tx1"/>
                        </a:solidFill>
                        <a:latin typeface="Calibri"/>
                        <a:cs typeface="Calibri"/>
                      </a:endParaRPr>
                    </a:p>
                    <a:p>
                      <a:pPr marL="171450" indent="-171450" algn="just">
                        <a:buFont typeface="Arial" panose="020B0604020202020204" pitchFamily="34" charset="0"/>
                        <a:buChar char="•"/>
                      </a:pPr>
                      <a:r>
                        <a:rPr lang="en-GB" sz="800" dirty="0" err="1">
                          <a:solidFill>
                            <a:schemeClr val="tx1"/>
                          </a:solidFill>
                          <a:latin typeface="Calibri"/>
                          <a:cs typeface="Calibri"/>
                        </a:rPr>
                        <a:t>Bregðist</a:t>
                      </a:r>
                      <a:r>
                        <a:rPr lang="en-GB" sz="800" dirty="0">
                          <a:solidFill>
                            <a:schemeClr val="tx1"/>
                          </a:solidFill>
                          <a:latin typeface="Calibri"/>
                          <a:cs typeface="Calibri"/>
                        </a:rPr>
                        <a:t> </a:t>
                      </a:r>
                      <a:r>
                        <a:rPr lang="en-GB" sz="800" dirty="0" err="1">
                          <a:solidFill>
                            <a:schemeClr val="tx1"/>
                          </a:solidFill>
                          <a:latin typeface="Calibri"/>
                          <a:cs typeface="Calibri"/>
                        </a:rPr>
                        <a:t>við</a:t>
                      </a:r>
                      <a:r>
                        <a:rPr lang="en-GB" sz="800" dirty="0">
                          <a:solidFill>
                            <a:schemeClr val="tx1"/>
                          </a:solidFill>
                          <a:latin typeface="Calibri"/>
                          <a:cs typeface="Calibri"/>
                        </a:rPr>
                        <a:t> </a:t>
                      </a:r>
                      <a:r>
                        <a:rPr lang="en-GB" sz="800" dirty="0" err="1">
                          <a:solidFill>
                            <a:schemeClr val="tx1"/>
                          </a:solidFill>
                          <a:latin typeface="Calibri"/>
                          <a:cs typeface="Calibri"/>
                        </a:rPr>
                        <a:t>og</a:t>
                      </a:r>
                      <a:r>
                        <a:rPr lang="en-GB" sz="800" dirty="0">
                          <a:solidFill>
                            <a:schemeClr val="tx1"/>
                          </a:solidFill>
                          <a:latin typeface="Calibri"/>
                          <a:cs typeface="Calibri"/>
                        </a:rPr>
                        <a:t> </a:t>
                      </a:r>
                      <a:r>
                        <a:rPr lang="en-GB" sz="800" dirty="0" err="1">
                          <a:solidFill>
                            <a:schemeClr val="tx1"/>
                          </a:solidFill>
                          <a:latin typeface="Calibri"/>
                          <a:cs typeface="Calibri"/>
                        </a:rPr>
                        <a:t>vinnið</a:t>
                      </a:r>
                      <a:r>
                        <a:rPr lang="en-GB" sz="800" dirty="0">
                          <a:solidFill>
                            <a:schemeClr val="tx1"/>
                          </a:solidFill>
                          <a:latin typeface="Calibri"/>
                          <a:cs typeface="Calibri"/>
                        </a:rPr>
                        <a:t> </a:t>
                      </a:r>
                      <a:r>
                        <a:rPr lang="en-GB" sz="800" dirty="0" err="1">
                          <a:solidFill>
                            <a:schemeClr val="tx1"/>
                          </a:solidFill>
                          <a:latin typeface="Calibri"/>
                          <a:cs typeface="Calibri"/>
                        </a:rPr>
                        <a:t>sjálfstætt</a:t>
                      </a:r>
                      <a:r>
                        <a:rPr lang="en-GB" sz="800" dirty="0">
                          <a:solidFill>
                            <a:schemeClr val="tx1"/>
                          </a:solidFill>
                          <a:latin typeface="Calibri"/>
                          <a:cs typeface="Calibri"/>
                        </a:rPr>
                        <a:t> </a:t>
                      </a:r>
                      <a:r>
                        <a:rPr lang="en-GB" sz="800" dirty="0" err="1">
                          <a:solidFill>
                            <a:schemeClr val="tx1"/>
                          </a:solidFill>
                          <a:latin typeface="Calibri"/>
                          <a:cs typeface="Calibri"/>
                        </a:rPr>
                        <a:t>að</a:t>
                      </a:r>
                      <a:r>
                        <a:rPr lang="en-GB" sz="800" dirty="0">
                          <a:solidFill>
                            <a:schemeClr val="tx1"/>
                          </a:solidFill>
                          <a:latin typeface="Calibri"/>
                          <a:cs typeface="Calibri"/>
                        </a:rPr>
                        <a:t> </a:t>
                      </a:r>
                      <a:r>
                        <a:rPr lang="en-GB" sz="800" dirty="0" err="1">
                          <a:solidFill>
                            <a:schemeClr val="tx1"/>
                          </a:solidFill>
                          <a:latin typeface="Calibri"/>
                          <a:cs typeface="Calibri"/>
                        </a:rPr>
                        <a:t>því</a:t>
                      </a:r>
                      <a:r>
                        <a:rPr lang="en-GB" sz="800" dirty="0">
                          <a:solidFill>
                            <a:schemeClr val="tx1"/>
                          </a:solidFill>
                          <a:latin typeface="Calibri"/>
                          <a:cs typeface="Calibri"/>
                        </a:rPr>
                        <a:t> </a:t>
                      </a:r>
                      <a:r>
                        <a:rPr lang="en-GB" sz="800" dirty="0" err="1">
                          <a:solidFill>
                            <a:schemeClr val="tx1"/>
                          </a:solidFill>
                          <a:latin typeface="Calibri"/>
                          <a:cs typeface="Calibri"/>
                        </a:rPr>
                        <a:t>að</a:t>
                      </a:r>
                      <a:r>
                        <a:rPr lang="en-GB" sz="800" dirty="0">
                          <a:solidFill>
                            <a:schemeClr val="tx1"/>
                          </a:solidFill>
                          <a:latin typeface="Calibri"/>
                          <a:cs typeface="Calibri"/>
                        </a:rPr>
                        <a:t> </a:t>
                      </a:r>
                      <a:r>
                        <a:rPr lang="en-GB" sz="800" dirty="0" err="1">
                          <a:solidFill>
                            <a:schemeClr val="tx1"/>
                          </a:solidFill>
                          <a:latin typeface="Calibri"/>
                          <a:cs typeface="Calibri"/>
                        </a:rPr>
                        <a:t>ná</a:t>
                      </a:r>
                      <a:r>
                        <a:rPr lang="en-GB" sz="800" dirty="0">
                          <a:solidFill>
                            <a:schemeClr val="tx1"/>
                          </a:solidFill>
                          <a:latin typeface="Calibri"/>
                          <a:cs typeface="Calibri"/>
                        </a:rPr>
                        <a:t> </a:t>
                      </a:r>
                      <a:r>
                        <a:rPr lang="en-GB" sz="800" dirty="0" err="1">
                          <a:solidFill>
                            <a:schemeClr val="tx1"/>
                          </a:solidFill>
                          <a:latin typeface="Calibri"/>
                          <a:cs typeface="Calibri"/>
                        </a:rPr>
                        <a:t>markmiðum</a:t>
                      </a:r>
                      <a:r>
                        <a:rPr lang="en-GB" sz="800" dirty="0">
                          <a:solidFill>
                            <a:schemeClr val="tx1"/>
                          </a:solidFill>
                          <a:latin typeface="Calibri"/>
                          <a:cs typeface="Calibri"/>
                        </a:rPr>
                        <a:t>, </a:t>
                      </a:r>
                      <a:r>
                        <a:rPr lang="en-GB" sz="800" dirty="0" err="1">
                          <a:solidFill>
                            <a:schemeClr val="tx1"/>
                          </a:solidFill>
                          <a:latin typeface="Calibri"/>
                          <a:cs typeface="Calibri"/>
                        </a:rPr>
                        <a:t>standið</a:t>
                      </a:r>
                      <a:r>
                        <a:rPr lang="en-GB" sz="800" dirty="0">
                          <a:solidFill>
                            <a:schemeClr val="tx1"/>
                          </a:solidFill>
                          <a:latin typeface="Calibri"/>
                          <a:cs typeface="Calibri"/>
                        </a:rPr>
                        <a:t> </a:t>
                      </a:r>
                      <a:r>
                        <a:rPr lang="en-GB" sz="800" dirty="0" err="1">
                          <a:solidFill>
                            <a:schemeClr val="tx1"/>
                          </a:solidFill>
                          <a:latin typeface="Calibri"/>
                          <a:cs typeface="Calibri"/>
                        </a:rPr>
                        <a:t>við</a:t>
                      </a:r>
                      <a:r>
                        <a:rPr lang="en-GB" sz="800" dirty="0">
                          <a:solidFill>
                            <a:schemeClr val="tx1"/>
                          </a:solidFill>
                          <a:latin typeface="Calibri"/>
                          <a:cs typeface="Calibri"/>
                        </a:rPr>
                        <a:t> </a:t>
                      </a:r>
                      <a:r>
                        <a:rPr lang="en-GB" sz="800" dirty="0" err="1">
                          <a:solidFill>
                            <a:schemeClr val="tx1"/>
                          </a:solidFill>
                          <a:latin typeface="Calibri"/>
                          <a:cs typeface="Calibri"/>
                        </a:rPr>
                        <a:t>fyrirætlanir</a:t>
                      </a:r>
                      <a:r>
                        <a:rPr lang="en-GB" sz="800" dirty="0">
                          <a:solidFill>
                            <a:schemeClr val="tx1"/>
                          </a:solidFill>
                          <a:latin typeface="Calibri"/>
                          <a:cs typeface="Calibri"/>
                        </a:rPr>
                        <a:t> </a:t>
                      </a:r>
                      <a:r>
                        <a:rPr lang="en-GB" sz="800" dirty="0" err="1">
                          <a:solidFill>
                            <a:schemeClr val="tx1"/>
                          </a:solidFill>
                          <a:latin typeface="Calibri"/>
                          <a:cs typeface="Calibri"/>
                        </a:rPr>
                        <a:t>og</a:t>
                      </a:r>
                      <a:r>
                        <a:rPr lang="en-GB" sz="800" dirty="0">
                          <a:solidFill>
                            <a:schemeClr val="tx1"/>
                          </a:solidFill>
                          <a:latin typeface="Calibri"/>
                          <a:cs typeface="Calibri"/>
                        </a:rPr>
                        <a:t> </a:t>
                      </a:r>
                      <a:r>
                        <a:rPr lang="en-GB" sz="800" dirty="0" err="1">
                          <a:solidFill>
                            <a:schemeClr val="tx1"/>
                          </a:solidFill>
                          <a:latin typeface="Calibri"/>
                          <a:cs typeface="Calibri"/>
                        </a:rPr>
                        <a:t>framkvæmið</a:t>
                      </a:r>
                      <a:r>
                        <a:rPr lang="en-GB" sz="800" dirty="0">
                          <a:solidFill>
                            <a:schemeClr val="tx1"/>
                          </a:solidFill>
                          <a:latin typeface="Calibri"/>
                          <a:cs typeface="Calibri"/>
                        </a:rPr>
                        <a:t> </a:t>
                      </a:r>
                      <a:r>
                        <a:rPr lang="en-GB" sz="800" dirty="0" err="1">
                          <a:solidFill>
                            <a:schemeClr val="tx1"/>
                          </a:solidFill>
                          <a:latin typeface="Calibri"/>
                          <a:cs typeface="Calibri"/>
                        </a:rPr>
                        <a:t>fyrirliggjandi</a:t>
                      </a:r>
                      <a:r>
                        <a:rPr lang="en-GB" sz="800" dirty="0">
                          <a:solidFill>
                            <a:schemeClr val="tx1"/>
                          </a:solidFill>
                          <a:latin typeface="Calibri"/>
                          <a:cs typeface="Calibri"/>
                        </a:rPr>
                        <a:t> </a:t>
                      </a:r>
                      <a:r>
                        <a:rPr lang="en-GB" sz="800" dirty="0" err="1">
                          <a:solidFill>
                            <a:schemeClr val="tx1"/>
                          </a:solidFill>
                          <a:latin typeface="Calibri"/>
                          <a:cs typeface="Calibri"/>
                        </a:rPr>
                        <a:t>verkefni</a:t>
                      </a:r>
                      <a:endParaRPr lang="en-GB" sz="800" dirty="0">
                        <a:solidFill>
                          <a:schemeClr val="tx1"/>
                        </a:solidFill>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481627">
                <a:tc>
                  <a:txBody>
                    <a:bodyPr/>
                    <a:lstStyle/>
                    <a:p>
                      <a:pPr algn="just"/>
                      <a:r>
                        <a:rPr lang="en-US" sz="1000" b="1" dirty="0">
                          <a:solidFill>
                            <a:schemeClr val="tx1"/>
                          </a:solidFill>
                          <a:latin typeface="Calibri" panose="020F0502020204030204" pitchFamily="34" charset="0"/>
                          <a:cs typeface="Calibri" panose="020F0502020204030204" pitchFamily="34" charset="0"/>
                        </a:rPr>
                        <a:t>3.2 </a:t>
                      </a:r>
                      <a:r>
                        <a:rPr lang="en-US" sz="1000" b="1" dirty="0" err="1">
                          <a:solidFill>
                            <a:schemeClr val="tx1"/>
                          </a:solidFill>
                          <a:latin typeface="Calibri" panose="020F0502020204030204" pitchFamily="34" charset="0"/>
                          <a:cs typeface="Calibri" panose="020F0502020204030204" pitchFamily="34" charset="0"/>
                        </a:rPr>
                        <a:t>Skipulag</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og</a:t>
                      </a:r>
                      <a:r>
                        <a:rPr lang="en-US" sz="1000" b="1" dirty="0">
                          <a:solidFill>
                            <a:schemeClr val="tx1"/>
                          </a:solidFill>
                          <a:latin typeface="Calibri" panose="020F0502020204030204" pitchFamily="34" charset="0"/>
                          <a:cs typeface="Calibri" panose="020F0502020204030204" pitchFamily="34" charset="0"/>
                        </a:rPr>
                        <a:t> </a:t>
                      </a:r>
                      <a:r>
                        <a:rPr lang="en-US" sz="1000" b="1" dirty="0" err="1">
                          <a:solidFill>
                            <a:schemeClr val="tx1"/>
                          </a:solidFill>
                          <a:latin typeface="Calibri" panose="020F0502020204030204" pitchFamily="34" charset="0"/>
                          <a:cs typeface="Calibri" panose="020F0502020204030204" pitchFamily="34" charset="0"/>
                        </a:rPr>
                        <a:t>stjórnun</a:t>
                      </a:r>
                      <a:endParaRPr lang="en-US"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err="1">
                          <a:solidFill>
                            <a:schemeClr val="tx1"/>
                          </a:solidFill>
                          <a:latin typeface="Calibri"/>
                          <a:cs typeface="Calibri"/>
                        </a:rPr>
                        <a:t>Forgangsröðun</a:t>
                      </a:r>
                      <a:r>
                        <a:rPr lang="en-US" sz="1000" i="1" dirty="0">
                          <a:solidFill>
                            <a:schemeClr val="tx1"/>
                          </a:solidFill>
                          <a:latin typeface="Calibri"/>
                          <a:cs typeface="Calibri"/>
                        </a:rPr>
                        <a:t>, </a:t>
                      </a:r>
                      <a:r>
                        <a:rPr lang="en-US" sz="1000" i="1" dirty="0" err="1">
                          <a:solidFill>
                            <a:schemeClr val="tx1"/>
                          </a:solidFill>
                          <a:latin typeface="Calibri"/>
                          <a:cs typeface="Calibri"/>
                        </a:rPr>
                        <a:t>skipulag</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eftirfylgni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solidFill>
                            <a:schemeClr val="tx1"/>
                          </a:solidFill>
                          <a:latin typeface="Calibri"/>
                          <a:cs typeface="Calibri"/>
                        </a:rPr>
                        <a:t>Setjið</a:t>
                      </a:r>
                      <a:r>
                        <a:rPr lang="en-GB" sz="800" dirty="0">
                          <a:solidFill>
                            <a:schemeClr val="tx1"/>
                          </a:solidFill>
                          <a:latin typeface="Calibri"/>
                          <a:cs typeface="Calibri"/>
                        </a:rPr>
                        <a:t> </a:t>
                      </a:r>
                      <a:r>
                        <a:rPr lang="en-GB" sz="800" dirty="0" err="1">
                          <a:solidFill>
                            <a:schemeClr val="tx1"/>
                          </a:solidFill>
                          <a:latin typeface="Calibri"/>
                          <a:cs typeface="Calibri"/>
                        </a:rPr>
                        <a:t>ykkur</a:t>
                      </a:r>
                      <a:r>
                        <a:rPr lang="en-GB" sz="800" dirty="0">
                          <a:solidFill>
                            <a:schemeClr val="tx1"/>
                          </a:solidFill>
                          <a:latin typeface="Calibri"/>
                          <a:cs typeface="Calibri"/>
                        </a:rPr>
                        <a:t> </a:t>
                      </a:r>
                      <a:r>
                        <a:rPr lang="en-GB" sz="800" dirty="0" err="1">
                          <a:solidFill>
                            <a:schemeClr val="tx1"/>
                          </a:solidFill>
                          <a:latin typeface="Calibri"/>
                          <a:cs typeface="Calibri"/>
                        </a:rPr>
                        <a:t>langtíma</a:t>
                      </a:r>
                      <a:r>
                        <a:rPr lang="en-GB" sz="800" dirty="0">
                          <a:solidFill>
                            <a:schemeClr val="tx1"/>
                          </a:solidFill>
                          <a:latin typeface="Calibri"/>
                          <a:cs typeface="Calibri"/>
                        </a:rPr>
                        <a:t> </a:t>
                      </a:r>
                      <a:r>
                        <a:rPr lang="en-GB" sz="800" dirty="0" err="1">
                          <a:solidFill>
                            <a:schemeClr val="tx1"/>
                          </a:solidFill>
                          <a:latin typeface="Calibri"/>
                          <a:cs typeface="Calibri"/>
                        </a:rPr>
                        <a:t>og</a:t>
                      </a:r>
                      <a:r>
                        <a:rPr lang="en-GB" sz="800" dirty="0">
                          <a:solidFill>
                            <a:schemeClr val="tx1"/>
                          </a:solidFill>
                          <a:latin typeface="Calibri"/>
                          <a:cs typeface="Calibri"/>
                        </a:rPr>
                        <a:t> </a:t>
                      </a:r>
                      <a:r>
                        <a:rPr lang="en-GB" sz="800" dirty="0" err="1">
                          <a:solidFill>
                            <a:schemeClr val="tx1"/>
                          </a:solidFill>
                          <a:latin typeface="Calibri"/>
                          <a:cs typeface="Calibri"/>
                        </a:rPr>
                        <a:t>skammtíma</a:t>
                      </a:r>
                      <a:r>
                        <a:rPr lang="en-GB" sz="800" dirty="0">
                          <a:solidFill>
                            <a:schemeClr val="tx1"/>
                          </a:solidFill>
                          <a:latin typeface="Calibri"/>
                          <a:cs typeface="Calibri"/>
                        </a:rPr>
                        <a:t> </a:t>
                      </a:r>
                      <a:r>
                        <a:rPr lang="en-GB" sz="800" dirty="0" err="1">
                          <a:solidFill>
                            <a:schemeClr val="tx1"/>
                          </a:solidFill>
                          <a:latin typeface="Calibri"/>
                          <a:cs typeface="Calibri"/>
                        </a:rPr>
                        <a:t>markmið</a:t>
                      </a:r>
                    </a:p>
                    <a:p>
                      <a:pPr marL="171450" indent="-171450" algn="just">
                        <a:buFont typeface="Arial" panose="020B0604020202020204" pitchFamily="34" charset="0"/>
                        <a:buChar char="•"/>
                      </a:pPr>
                      <a:r>
                        <a:rPr lang="en-GB" sz="800" dirty="0" err="1">
                          <a:solidFill>
                            <a:schemeClr val="tx1"/>
                          </a:solidFill>
                          <a:latin typeface="Calibri"/>
                          <a:cs typeface="Calibri"/>
                        </a:rPr>
                        <a:t>Skilgreinið</a:t>
                      </a:r>
                      <a:r>
                        <a:rPr lang="en-GB" sz="800" dirty="0">
                          <a:solidFill>
                            <a:schemeClr val="tx1"/>
                          </a:solidFill>
                          <a:latin typeface="Calibri"/>
                          <a:cs typeface="Calibri"/>
                        </a:rPr>
                        <a:t> </a:t>
                      </a:r>
                      <a:r>
                        <a:rPr lang="en-GB" sz="800" dirty="0" err="1">
                          <a:solidFill>
                            <a:schemeClr val="tx1"/>
                          </a:solidFill>
                          <a:latin typeface="Calibri"/>
                          <a:cs typeface="Calibri"/>
                        </a:rPr>
                        <a:t>forgangsröðun</a:t>
                      </a:r>
                      <a:r>
                        <a:rPr lang="en-GB" sz="800" dirty="0">
                          <a:solidFill>
                            <a:schemeClr val="tx1"/>
                          </a:solidFill>
                          <a:latin typeface="Calibri"/>
                          <a:cs typeface="Calibri"/>
                        </a:rPr>
                        <a:t> </a:t>
                      </a:r>
                      <a:r>
                        <a:rPr lang="en-GB" sz="800" dirty="0" err="1">
                          <a:solidFill>
                            <a:schemeClr val="tx1"/>
                          </a:solidFill>
                          <a:latin typeface="Calibri"/>
                          <a:cs typeface="Calibri"/>
                        </a:rPr>
                        <a:t>og</a:t>
                      </a:r>
                      <a:r>
                        <a:rPr lang="en-GB" sz="800" dirty="0">
                          <a:solidFill>
                            <a:schemeClr val="tx1"/>
                          </a:solidFill>
                          <a:latin typeface="Calibri"/>
                          <a:cs typeface="Calibri"/>
                        </a:rPr>
                        <a:t> </a:t>
                      </a:r>
                      <a:r>
                        <a:rPr lang="en-GB" sz="800" dirty="0" err="1">
                          <a:solidFill>
                            <a:schemeClr val="tx1"/>
                          </a:solidFill>
                          <a:latin typeface="Calibri"/>
                          <a:cs typeface="Calibri"/>
                        </a:rPr>
                        <a:t>aðgerðaráætlanir</a:t>
                      </a:r>
                      <a:endParaRPr lang="en-GB" sz="800">
                        <a:solidFill>
                          <a:schemeClr val="tx1"/>
                        </a:solidFill>
                        <a:latin typeface="Calibri"/>
                        <a:cs typeface="Calibri"/>
                      </a:endParaRPr>
                    </a:p>
                    <a:p>
                      <a:pPr marL="171450" indent="-171450" algn="just">
                        <a:buFont typeface="Arial" panose="020B0604020202020204" pitchFamily="34" charset="0"/>
                        <a:buChar char="•"/>
                      </a:pPr>
                      <a:r>
                        <a:rPr lang="en-GB" sz="800" dirty="0" err="1">
                          <a:solidFill>
                            <a:schemeClr val="tx1"/>
                          </a:solidFill>
                          <a:latin typeface="Calibri"/>
                          <a:cs typeface="Calibri"/>
                        </a:rPr>
                        <a:t>Aðlagist</a:t>
                      </a:r>
                      <a:r>
                        <a:rPr lang="en-GB" sz="800" dirty="0">
                          <a:solidFill>
                            <a:schemeClr val="tx1"/>
                          </a:solidFill>
                          <a:latin typeface="Calibri"/>
                          <a:cs typeface="Calibri"/>
                        </a:rPr>
                        <a:t> </a:t>
                      </a:r>
                      <a:r>
                        <a:rPr lang="en-GB" sz="800" dirty="0" err="1">
                          <a:solidFill>
                            <a:schemeClr val="tx1"/>
                          </a:solidFill>
                          <a:latin typeface="Calibri"/>
                          <a:cs typeface="Calibri"/>
                        </a:rPr>
                        <a:t>ófyrirséðum</a:t>
                      </a:r>
                      <a:r>
                        <a:rPr lang="en-GB" sz="800" dirty="0">
                          <a:solidFill>
                            <a:schemeClr val="tx1"/>
                          </a:solidFill>
                          <a:latin typeface="Calibri"/>
                          <a:cs typeface="Calibri"/>
                        </a:rPr>
                        <a:t> </a:t>
                      </a:r>
                      <a:r>
                        <a:rPr lang="en-GB" sz="800" dirty="0" err="1">
                          <a:solidFill>
                            <a:schemeClr val="tx1"/>
                          </a:solidFill>
                          <a:latin typeface="Calibri"/>
                          <a:cs typeface="Calibri"/>
                        </a:rPr>
                        <a:t>breytingum</a:t>
                      </a:r>
                      <a:endParaRPr lang="en-US" sz="800" dirty="0" err="1">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716427">
                <a:tc>
                  <a:txBody>
                    <a:bodyPr/>
                    <a:lstStyle/>
                    <a:p>
                      <a:pPr algn="just"/>
                      <a:r>
                        <a:rPr lang="en-US" sz="1000" b="1" dirty="0">
                          <a:solidFill>
                            <a:schemeClr val="tx1"/>
                          </a:solidFill>
                          <a:latin typeface="Calibri"/>
                          <a:cs typeface="Calibri"/>
                        </a:rPr>
                        <a:t>3.3 </a:t>
                      </a:r>
                      <a:r>
                        <a:rPr lang="en-US" sz="1000" b="1" dirty="0" err="1">
                          <a:solidFill>
                            <a:schemeClr val="tx1"/>
                          </a:solidFill>
                          <a:latin typeface="Calibri"/>
                          <a:cs typeface="Calibri"/>
                        </a:rPr>
                        <a:t>Að</a:t>
                      </a:r>
                      <a:r>
                        <a:rPr lang="en-US" sz="1000" b="1" dirty="0">
                          <a:solidFill>
                            <a:schemeClr val="tx1"/>
                          </a:solidFill>
                          <a:latin typeface="Calibri"/>
                          <a:cs typeface="Calibri"/>
                        </a:rPr>
                        <a:t> </a:t>
                      </a:r>
                      <a:r>
                        <a:rPr lang="en-US" sz="1000" b="1" dirty="0" err="1">
                          <a:solidFill>
                            <a:schemeClr val="tx1"/>
                          </a:solidFill>
                          <a:latin typeface="Calibri"/>
                          <a:cs typeface="Calibri"/>
                        </a:rPr>
                        <a:t>fást</a:t>
                      </a:r>
                      <a:r>
                        <a:rPr lang="en-US" sz="1000" b="1" dirty="0">
                          <a:solidFill>
                            <a:schemeClr val="tx1"/>
                          </a:solidFill>
                          <a:latin typeface="Calibri"/>
                          <a:cs typeface="Calibri"/>
                        </a:rPr>
                        <a:t> </a:t>
                      </a:r>
                      <a:r>
                        <a:rPr lang="en-US" sz="1000" b="1" dirty="0" err="1">
                          <a:solidFill>
                            <a:schemeClr val="tx1"/>
                          </a:solidFill>
                          <a:latin typeface="Calibri"/>
                          <a:cs typeface="Calibri"/>
                        </a:rPr>
                        <a:t>við</a:t>
                      </a:r>
                      <a:r>
                        <a:rPr lang="en-US" sz="1000" b="1" dirty="0">
                          <a:solidFill>
                            <a:schemeClr val="tx1"/>
                          </a:solidFill>
                          <a:latin typeface="Calibri"/>
                          <a:cs typeface="Calibri"/>
                        </a:rPr>
                        <a:t> </a:t>
                      </a:r>
                      <a:r>
                        <a:rPr lang="en-US" sz="1000" b="1" dirty="0" err="1">
                          <a:solidFill>
                            <a:schemeClr val="tx1"/>
                          </a:solidFill>
                          <a:latin typeface="Calibri"/>
                          <a:cs typeface="Calibri"/>
                        </a:rPr>
                        <a:t>óvissu</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err="1">
                          <a:solidFill>
                            <a:schemeClr val="tx1"/>
                          </a:solidFill>
                          <a:latin typeface="Calibri"/>
                          <a:cs typeface="Calibri"/>
                        </a:rPr>
                        <a:t>Ákvarðanataka</a:t>
                      </a:r>
                      <a:r>
                        <a:rPr lang="en-US" sz="1000" i="1" dirty="0">
                          <a:solidFill>
                            <a:schemeClr val="tx1"/>
                          </a:solidFill>
                          <a:latin typeface="Calibri"/>
                          <a:cs typeface="Calibri"/>
                        </a:rPr>
                        <a:t> í </a:t>
                      </a:r>
                      <a:r>
                        <a:rPr lang="en-US" sz="1000" i="1" dirty="0" err="1">
                          <a:solidFill>
                            <a:schemeClr val="tx1"/>
                          </a:solidFill>
                          <a:latin typeface="Calibri"/>
                          <a:cs typeface="Calibri"/>
                        </a:rPr>
                        <a:t>sambandi</a:t>
                      </a:r>
                      <a:r>
                        <a:rPr lang="en-US" sz="1000" i="1" dirty="0">
                          <a:solidFill>
                            <a:schemeClr val="tx1"/>
                          </a:solidFill>
                          <a:latin typeface="Calibri"/>
                          <a:cs typeface="Calibri"/>
                        </a:rPr>
                        <a:t> </a:t>
                      </a:r>
                      <a:r>
                        <a:rPr lang="en-US" sz="1000" i="1" dirty="0" err="1">
                          <a:solidFill>
                            <a:schemeClr val="tx1"/>
                          </a:solidFill>
                          <a:latin typeface="Calibri"/>
                          <a:cs typeface="Calibri"/>
                        </a:rPr>
                        <a:t>við</a:t>
                      </a:r>
                      <a:r>
                        <a:rPr lang="en-US" sz="1000" i="1" dirty="0">
                          <a:solidFill>
                            <a:schemeClr val="tx1"/>
                          </a:solidFill>
                          <a:latin typeface="Calibri"/>
                          <a:cs typeface="Calibri"/>
                        </a:rPr>
                        <a:t> </a:t>
                      </a:r>
                      <a:r>
                        <a:rPr lang="en-US" sz="1000" i="1" dirty="0" err="1">
                          <a:solidFill>
                            <a:schemeClr val="tx1"/>
                          </a:solidFill>
                          <a:latin typeface="Calibri"/>
                          <a:cs typeface="Calibri"/>
                        </a:rPr>
                        <a:t>óvissu</a:t>
                      </a:r>
                      <a:r>
                        <a:rPr lang="en-US" sz="1000" i="1" dirty="0">
                          <a:solidFill>
                            <a:schemeClr val="tx1"/>
                          </a:solidFill>
                          <a:latin typeface="Calibri"/>
                          <a:cs typeface="Calibri"/>
                        </a:rPr>
                        <a:t>, </a:t>
                      </a:r>
                      <a:r>
                        <a:rPr lang="en-US" sz="1000" i="1" dirty="0" err="1">
                          <a:solidFill>
                            <a:schemeClr val="tx1"/>
                          </a:solidFill>
                          <a:latin typeface="Calibri"/>
                          <a:cs typeface="Calibri"/>
                        </a:rPr>
                        <a:t>margræðni</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áhættu</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solidFill>
                            <a:schemeClr val="tx1"/>
                          </a:solidFill>
                          <a:latin typeface="Calibri"/>
                          <a:cs typeface="Calibri"/>
                        </a:rPr>
                        <a:t>Takið</a:t>
                      </a:r>
                      <a:r>
                        <a:rPr lang="en-GB" sz="800" dirty="0">
                          <a:solidFill>
                            <a:schemeClr val="tx1"/>
                          </a:solidFill>
                          <a:latin typeface="Calibri"/>
                          <a:cs typeface="Calibri"/>
                        </a:rPr>
                        <a:t> </a:t>
                      </a:r>
                      <a:r>
                        <a:rPr lang="en-GB" sz="800" dirty="0" err="1">
                          <a:solidFill>
                            <a:schemeClr val="tx1"/>
                          </a:solidFill>
                          <a:latin typeface="Calibri"/>
                          <a:cs typeface="Calibri"/>
                        </a:rPr>
                        <a:t>ákvörðun</a:t>
                      </a:r>
                      <a:r>
                        <a:rPr lang="en-GB" sz="800" dirty="0">
                          <a:solidFill>
                            <a:schemeClr val="tx1"/>
                          </a:solidFill>
                          <a:latin typeface="Calibri"/>
                          <a:cs typeface="Calibri"/>
                        </a:rPr>
                        <a:t>, </a:t>
                      </a:r>
                      <a:r>
                        <a:rPr lang="en-GB" sz="800" dirty="0" err="1">
                          <a:solidFill>
                            <a:schemeClr val="tx1"/>
                          </a:solidFill>
                          <a:latin typeface="Calibri"/>
                          <a:cs typeface="Calibri"/>
                        </a:rPr>
                        <a:t>þó</a:t>
                      </a:r>
                      <a:r>
                        <a:rPr lang="en-GB" sz="800" dirty="0">
                          <a:solidFill>
                            <a:schemeClr val="tx1"/>
                          </a:solidFill>
                          <a:latin typeface="Calibri"/>
                          <a:cs typeface="Calibri"/>
                        </a:rPr>
                        <a:t> </a:t>
                      </a:r>
                      <a:r>
                        <a:rPr lang="en-GB" sz="800" dirty="0" err="1">
                          <a:solidFill>
                            <a:schemeClr val="tx1"/>
                          </a:solidFill>
                          <a:latin typeface="Calibri"/>
                          <a:cs typeface="Calibri"/>
                        </a:rPr>
                        <a:t>niðurstaða</a:t>
                      </a:r>
                      <a:r>
                        <a:rPr lang="en-GB" sz="800" dirty="0">
                          <a:solidFill>
                            <a:schemeClr val="tx1"/>
                          </a:solidFill>
                          <a:latin typeface="Calibri"/>
                          <a:cs typeface="Calibri"/>
                        </a:rPr>
                        <a:t> </a:t>
                      </a:r>
                      <a:r>
                        <a:rPr lang="en-GB" sz="800" dirty="0" err="1">
                          <a:solidFill>
                            <a:schemeClr val="tx1"/>
                          </a:solidFill>
                          <a:latin typeface="Calibri"/>
                          <a:cs typeface="Calibri"/>
                        </a:rPr>
                        <a:t>þeirra</a:t>
                      </a:r>
                      <a:r>
                        <a:rPr lang="en-GB" sz="800" dirty="0">
                          <a:solidFill>
                            <a:schemeClr val="tx1"/>
                          </a:solidFill>
                          <a:latin typeface="Calibri"/>
                          <a:cs typeface="Calibri"/>
                        </a:rPr>
                        <a:t> </a:t>
                      </a:r>
                      <a:r>
                        <a:rPr lang="en-GB" sz="800" dirty="0" err="1">
                          <a:solidFill>
                            <a:schemeClr val="tx1"/>
                          </a:solidFill>
                          <a:latin typeface="Calibri"/>
                          <a:cs typeface="Calibri"/>
                        </a:rPr>
                        <a:t>ákvörðunar</a:t>
                      </a:r>
                      <a:r>
                        <a:rPr lang="en-GB" sz="800" dirty="0">
                          <a:solidFill>
                            <a:schemeClr val="tx1"/>
                          </a:solidFill>
                          <a:latin typeface="Calibri"/>
                          <a:cs typeface="Calibri"/>
                        </a:rPr>
                        <a:t> </a:t>
                      </a:r>
                      <a:r>
                        <a:rPr lang="en-GB" sz="800" dirty="0" err="1">
                          <a:solidFill>
                            <a:schemeClr val="tx1"/>
                          </a:solidFill>
                          <a:latin typeface="Calibri"/>
                          <a:cs typeface="Calibri"/>
                        </a:rPr>
                        <a:t>sé</a:t>
                      </a:r>
                      <a:r>
                        <a:rPr lang="en-GB" sz="800" dirty="0">
                          <a:solidFill>
                            <a:schemeClr val="tx1"/>
                          </a:solidFill>
                          <a:latin typeface="Calibri"/>
                          <a:cs typeface="Calibri"/>
                        </a:rPr>
                        <a:t> </a:t>
                      </a:r>
                      <a:r>
                        <a:rPr lang="en-GB" sz="800" dirty="0" err="1">
                          <a:solidFill>
                            <a:schemeClr val="tx1"/>
                          </a:solidFill>
                          <a:latin typeface="Calibri"/>
                          <a:cs typeface="Calibri"/>
                        </a:rPr>
                        <a:t>óviss</a:t>
                      </a:r>
                      <a:r>
                        <a:rPr lang="en-GB" sz="800" dirty="0">
                          <a:solidFill>
                            <a:schemeClr val="tx1"/>
                          </a:solidFill>
                          <a:latin typeface="Calibri"/>
                          <a:cs typeface="Calibri"/>
                        </a:rPr>
                        <a:t>, </a:t>
                      </a:r>
                      <a:r>
                        <a:rPr lang="en-GB" sz="800" dirty="0" err="1">
                          <a:solidFill>
                            <a:schemeClr val="tx1"/>
                          </a:solidFill>
                          <a:latin typeface="Calibri"/>
                          <a:cs typeface="Calibri"/>
                        </a:rPr>
                        <a:t>tiltækar</a:t>
                      </a:r>
                      <a:r>
                        <a:rPr lang="en-GB" sz="800" dirty="0">
                          <a:solidFill>
                            <a:schemeClr val="tx1"/>
                          </a:solidFill>
                          <a:latin typeface="Calibri"/>
                          <a:cs typeface="Calibri"/>
                        </a:rPr>
                        <a:t> </a:t>
                      </a:r>
                      <a:r>
                        <a:rPr lang="en-GB" sz="800" dirty="0" err="1">
                          <a:solidFill>
                            <a:schemeClr val="tx1"/>
                          </a:solidFill>
                          <a:latin typeface="Calibri"/>
                          <a:cs typeface="Calibri"/>
                        </a:rPr>
                        <a:t>upplýsingar</a:t>
                      </a:r>
                      <a:r>
                        <a:rPr lang="en-GB" sz="800" dirty="0">
                          <a:solidFill>
                            <a:schemeClr val="tx1"/>
                          </a:solidFill>
                          <a:latin typeface="Calibri"/>
                          <a:cs typeface="Calibri"/>
                        </a:rPr>
                        <a:t> </a:t>
                      </a:r>
                      <a:r>
                        <a:rPr lang="en-GB" sz="800" dirty="0" err="1">
                          <a:solidFill>
                            <a:schemeClr val="tx1"/>
                          </a:solidFill>
                          <a:latin typeface="Calibri"/>
                          <a:cs typeface="Calibri"/>
                        </a:rPr>
                        <a:t>séu</a:t>
                      </a:r>
                      <a:r>
                        <a:rPr lang="en-GB" sz="800" dirty="0">
                          <a:solidFill>
                            <a:schemeClr val="tx1"/>
                          </a:solidFill>
                          <a:latin typeface="Calibri"/>
                          <a:cs typeface="Calibri"/>
                        </a:rPr>
                        <a:t> </a:t>
                      </a:r>
                      <a:r>
                        <a:rPr lang="en-GB" sz="800" dirty="0" err="1">
                          <a:solidFill>
                            <a:schemeClr val="tx1"/>
                          </a:solidFill>
                          <a:latin typeface="Calibri"/>
                          <a:cs typeface="Calibri"/>
                        </a:rPr>
                        <a:t>að</a:t>
                      </a:r>
                      <a:r>
                        <a:rPr lang="en-GB" sz="800" dirty="0">
                          <a:solidFill>
                            <a:schemeClr val="tx1"/>
                          </a:solidFill>
                          <a:latin typeface="Calibri"/>
                          <a:cs typeface="Calibri"/>
                        </a:rPr>
                        <a:t> </a:t>
                      </a:r>
                      <a:r>
                        <a:rPr lang="en-GB" sz="800" dirty="0" err="1">
                          <a:solidFill>
                            <a:schemeClr val="tx1"/>
                          </a:solidFill>
                          <a:latin typeface="Calibri"/>
                          <a:cs typeface="Calibri"/>
                        </a:rPr>
                        <a:t>hluta</a:t>
                      </a:r>
                      <a:r>
                        <a:rPr lang="en-GB" sz="800" dirty="0">
                          <a:solidFill>
                            <a:schemeClr val="tx1"/>
                          </a:solidFill>
                          <a:latin typeface="Calibri"/>
                          <a:cs typeface="Calibri"/>
                        </a:rPr>
                        <a:t> </a:t>
                      </a:r>
                      <a:r>
                        <a:rPr lang="en-GB" sz="800" dirty="0" err="1">
                          <a:solidFill>
                            <a:schemeClr val="tx1"/>
                          </a:solidFill>
                          <a:latin typeface="Calibri"/>
                          <a:cs typeface="Calibri"/>
                        </a:rPr>
                        <a:t>óljósar</a:t>
                      </a:r>
                      <a:r>
                        <a:rPr lang="en-GB" sz="800" dirty="0">
                          <a:solidFill>
                            <a:schemeClr val="tx1"/>
                          </a:solidFill>
                          <a:latin typeface="Calibri"/>
                          <a:cs typeface="Calibri"/>
                        </a:rPr>
                        <a:t> </a:t>
                      </a:r>
                      <a:r>
                        <a:rPr lang="en-GB" sz="800" dirty="0" err="1">
                          <a:solidFill>
                            <a:schemeClr val="tx1"/>
                          </a:solidFill>
                          <a:latin typeface="Calibri"/>
                          <a:cs typeface="Calibri"/>
                        </a:rPr>
                        <a:t>eða</a:t>
                      </a:r>
                      <a:r>
                        <a:rPr lang="en-GB" sz="800" dirty="0">
                          <a:solidFill>
                            <a:schemeClr val="tx1"/>
                          </a:solidFill>
                          <a:latin typeface="Calibri"/>
                          <a:cs typeface="Calibri"/>
                        </a:rPr>
                        <a:t> </a:t>
                      </a:r>
                      <a:r>
                        <a:rPr lang="en-GB" sz="800" dirty="0" err="1">
                          <a:solidFill>
                            <a:schemeClr val="tx1"/>
                          </a:solidFill>
                          <a:latin typeface="Calibri"/>
                          <a:cs typeface="Calibri"/>
                        </a:rPr>
                        <a:t>þegar</a:t>
                      </a:r>
                      <a:r>
                        <a:rPr lang="en-GB" sz="800" dirty="0">
                          <a:solidFill>
                            <a:schemeClr val="tx1"/>
                          </a:solidFill>
                          <a:latin typeface="Calibri"/>
                          <a:cs typeface="Calibri"/>
                        </a:rPr>
                        <a:t> </a:t>
                      </a:r>
                      <a:r>
                        <a:rPr lang="en-GB" sz="800" dirty="0" err="1">
                          <a:solidFill>
                            <a:schemeClr val="tx1"/>
                          </a:solidFill>
                          <a:latin typeface="Calibri"/>
                          <a:cs typeface="Calibri"/>
                        </a:rPr>
                        <a:t>hætta</a:t>
                      </a:r>
                      <a:r>
                        <a:rPr lang="en-GB" sz="800" dirty="0">
                          <a:solidFill>
                            <a:schemeClr val="tx1"/>
                          </a:solidFill>
                          <a:latin typeface="Calibri"/>
                          <a:cs typeface="Calibri"/>
                        </a:rPr>
                        <a:t> er á </a:t>
                      </a:r>
                      <a:r>
                        <a:rPr lang="en-GB" sz="800" dirty="0" err="1">
                          <a:solidFill>
                            <a:schemeClr val="tx1"/>
                          </a:solidFill>
                          <a:latin typeface="Calibri"/>
                          <a:cs typeface="Calibri"/>
                        </a:rPr>
                        <a:t>ófyrirséðum</a:t>
                      </a:r>
                      <a:r>
                        <a:rPr lang="en-GB" sz="800" dirty="0">
                          <a:solidFill>
                            <a:schemeClr val="tx1"/>
                          </a:solidFill>
                          <a:latin typeface="Calibri"/>
                          <a:cs typeface="Calibri"/>
                        </a:rPr>
                        <a:t> </a:t>
                      </a:r>
                      <a:r>
                        <a:rPr lang="en-GB" sz="800" dirty="0" err="1">
                          <a:solidFill>
                            <a:schemeClr val="tx1"/>
                          </a:solidFill>
                          <a:latin typeface="Calibri"/>
                          <a:cs typeface="Calibri"/>
                        </a:rPr>
                        <a:t>niðurstöðum</a:t>
                      </a:r>
                      <a:endParaRPr lang="en-GB" sz="800" dirty="0">
                        <a:solidFill>
                          <a:schemeClr val="tx1"/>
                        </a:solidFill>
                        <a:latin typeface="Calibri"/>
                        <a:cs typeface="Calibri"/>
                      </a:endParaRPr>
                    </a:p>
                    <a:p>
                      <a:pPr marL="171450" indent="-171450" algn="just">
                        <a:buFont typeface="Arial" panose="020B0604020202020204" pitchFamily="34" charset="0"/>
                        <a:buChar char="•"/>
                      </a:pPr>
                      <a:r>
                        <a:rPr lang="en-GB" sz="800" dirty="0" err="1">
                          <a:solidFill>
                            <a:schemeClr val="tx1"/>
                          </a:solidFill>
                          <a:latin typeface="Calibri"/>
                          <a:cs typeface="Calibri"/>
                        </a:rPr>
                        <a:t>Veljið</a:t>
                      </a:r>
                      <a:r>
                        <a:rPr lang="en-GB" sz="800" dirty="0">
                          <a:solidFill>
                            <a:schemeClr val="tx1"/>
                          </a:solidFill>
                          <a:latin typeface="Calibri"/>
                          <a:cs typeface="Calibri"/>
                        </a:rPr>
                        <a:t> </a:t>
                      </a:r>
                      <a:r>
                        <a:rPr lang="en-GB" sz="800" dirty="0" err="1">
                          <a:solidFill>
                            <a:schemeClr val="tx1"/>
                          </a:solidFill>
                          <a:latin typeface="Calibri"/>
                          <a:cs typeface="Calibri"/>
                        </a:rPr>
                        <a:t>skipulagðar</a:t>
                      </a:r>
                      <a:r>
                        <a:rPr lang="en-GB" sz="800" dirty="0">
                          <a:solidFill>
                            <a:schemeClr val="tx1"/>
                          </a:solidFill>
                          <a:latin typeface="Calibri"/>
                          <a:cs typeface="Calibri"/>
                        </a:rPr>
                        <a:t> </a:t>
                      </a:r>
                      <a:r>
                        <a:rPr lang="en-GB" sz="800" dirty="0" err="1">
                          <a:solidFill>
                            <a:schemeClr val="tx1"/>
                          </a:solidFill>
                          <a:latin typeface="Calibri"/>
                          <a:cs typeface="Calibri"/>
                        </a:rPr>
                        <a:t>leiðir</a:t>
                      </a:r>
                      <a:r>
                        <a:rPr lang="en-GB" sz="800" dirty="0">
                          <a:solidFill>
                            <a:schemeClr val="tx1"/>
                          </a:solidFill>
                          <a:latin typeface="Calibri"/>
                          <a:cs typeface="Calibri"/>
                        </a:rPr>
                        <a:t> </a:t>
                      </a:r>
                      <a:r>
                        <a:rPr lang="en-GB" sz="800" dirty="0" err="1">
                          <a:solidFill>
                            <a:schemeClr val="tx1"/>
                          </a:solidFill>
                          <a:latin typeface="Calibri"/>
                          <a:cs typeface="Calibri"/>
                        </a:rPr>
                        <a:t>innan</a:t>
                      </a:r>
                      <a:r>
                        <a:rPr lang="en-GB" sz="800" dirty="0">
                          <a:solidFill>
                            <a:schemeClr val="tx1"/>
                          </a:solidFill>
                          <a:latin typeface="Calibri"/>
                          <a:cs typeface="Calibri"/>
                        </a:rPr>
                        <a:t> </a:t>
                      </a:r>
                      <a:r>
                        <a:rPr lang="en-GB" sz="800" dirty="0" err="1">
                          <a:solidFill>
                            <a:schemeClr val="tx1"/>
                          </a:solidFill>
                          <a:latin typeface="Calibri"/>
                          <a:cs typeface="Calibri"/>
                        </a:rPr>
                        <a:t>verðmætasköpunarferlsins</a:t>
                      </a:r>
                      <a:r>
                        <a:rPr lang="en-GB" sz="800" dirty="0">
                          <a:solidFill>
                            <a:schemeClr val="tx1"/>
                          </a:solidFill>
                          <a:latin typeface="Calibri"/>
                          <a:cs typeface="Calibri"/>
                        </a:rPr>
                        <a:t> </a:t>
                      </a:r>
                      <a:r>
                        <a:rPr lang="en-GB" sz="800" dirty="0" err="1">
                          <a:solidFill>
                            <a:schemeClr val="tx1"/>
                          </a:solidFill>
                          <a:latin typeface="Calibri"/>
                          <a:cs typeface="Calibri"/>
                        </a:rPr>
                        <a:t>til</a:t>
                      </a:r>
                      <a:r>
                        <a:rPr lang="en-GB" sz="800" dirty="0">
                          <a:solidFill>
                            <a:schemeClr val="tx1"/>
                          </a:solidFill>
                          <a:latin typeface="Calibri"/>
                          <a:cs typeface="Calibri"/>
                        </a:rPr>
                        <a:t> </a:t>
                      </a:r>
                      <a:r>
                        <a:rPr lang="en-GB" sz="800" dirty="0" err="1">
                          <a:solidFill>
                            <a:schemeClr val="tx1"/>
                          </a:solidFill>
                          <a:latin typeface="Calibri"/>
                          <a:cs typeface="Calibri"/>
                        </a:rPr>
                        <a:t>að</a:t>
                      </a:r>
                      <a:r>
                        <a:rPr lang="en-GB" sz="800" dirty="0">
                          <a:solidFill>
                            <a:schemeClr val="tx1"/>
                          </a:solidFill>
                          <a:latin typeface="Calibri"/>
                          <a:cs typeface="Calibri"/>
                        </a:rPr>
                        <a:t> </a:t>
                      </a:r>
                      <a:r>
                        <a:rPr lang="en-GB" sz="800" dirty="0" err="1">
                          <a:solidFill>
                            <a:schemeClr val="tx1"/>
                          </a:solidFill>
                          <a:latin typeface="Calibri"/>
                          <a:cs typeface="Calibri"/>
                        </a:rPr>
                        <a:t>prófa</a:t>
                      </a:r>
                      <a:r>
                        <a:rPr lang="en-GB" sz="800" dirty="0">
                          <a:solidFill>
                            <a:schemeClr val="tx1"/>
                          </a:solidFill>
                          <a:latin typeface="Calibri"/>
                          <a:cs typeface="Calibri"/>
                        </a:rPr>
                        <a:t> </a:t>
                      </a:r>
                      <a:r>
                        <a:rPr lang="en-GB" sz="800" dirty="0" err="1">
                          <a:solidFill>
                            <a:schemeClr val="tx1"/>
                          </a:solidFill>
                          <a:latin typeface="Calibri"/>
                          <a:cs typeface="Calibri"/>
                        </a:rPr>
                        <a:t>hugmyndir</a:t>
                      </a:r>
                      <a:r>
                        <a:rPr lang="en-GB" sz="800" dirty="0">
                          <a:solidFill>
                            <a:schemeClr val="tx1"/>
                          </a:solidFill>
                          <a:latin typeface="Calibri"/>
                          <a:cs typeface="Calibri"/>
                        </a:rPr>
                        <a:t> </a:t>
                      </a:r>
                      <a:r>
                        <a:rPr lang="en-GB" sz="800" dirty="0" err="1">
                          <a:solidFill>
                            <a:schemeClr val="tx1"/>
                          </a:solidFill>
                          <a:latin typeface="Calibri"/>
                          <a:cs typeface="Calibri"/>
                        </a:rPr>
                        <a:t>og</a:t>
                      </a:r>
                      <a:r>
                        <a:rPr lang="en-GB" sz="800" dirty="0">
                          <a:solidFill>
                            <a:schemeClr val="tx1"/>
                          </a:solidFill>
                          <a:latin typeface="Calibri"/>
                          <a:cs typeface="Calibri"/>
                        </a:rPr>
                        <a:t> </a:t>
                      </a:r>
                      <a:r>
                        <a:rPr lang="en-GB" sz="800" dirty="0" err="1">
                          <a:solidFill>
                            <a:schemeClr val="tx1"/>
                          </a:solidFill>
                          <a:latin typeface="Calibri"/>
                          <a:cs typeface="Calibri"/>
                        </a:rPr>
                        <a:t>fumgerðir</a:t>
                      </a:r>
                      <a:r>
                        <a:rPr lang="en-GB" sz="800" dirty="0">
                          <a:solidFill>
                            <a:schemeClr val="tx1"/>
                          </a:solidFill>
                          <a:latin typeface="Calibri"/>
                          <a:cs typeface="Calibri"/>
                        </a:rPr>
                        <a:t> </a:t>
                      </a:r>
                      <a:r>
                        <a:rPr lang="en-GB" sz="800" dirty="0" err="1">
                          <a:solidFill>
                            <a:schemeClr val="tx1"/>
                          </a:solidFill>
                          <a:latin typeface="Calibri"/>
                          <a:cs typeface="Calibri"/>
                        </a:rPr>
                        <a:t>frá</a:t>
                      </a:r>
                      <a:r>
                        <a:rPr lang="en-GB" sz="800" dirty="0">
                          <a:solidFill>
                            <a:schemeClr val="tx1"/>
                          </a:solidFill>
                          <a:latin typeface="Calibri"/>
                          <a:cs typeface="Calibri"/>
                        </a:rPr>
                        <a:t> </a:t>
                      </a:r>
                      <a:r>
                        <a:rPr lang="en-GB" sz="800" dirty="0" err="1">
                          <a:solidFill>
                            <a:schemeClr val="tx1"/>
                          </a:solidFill>
                          <a:latin typeface="Calibri"/>
                          <a:cs typeface="Calibri"/>
                        </a:rPr>
                        <a:t>fyrstu</a:t>
                      </a:r>
                      <a:r>
                        <a:rPr lang="en-GB" sz="800" dirty="0">
                          <a:solidFill>
                            <a:schemeClr val="tx1"/>
                          </a:solidFill>
                          <a:latin typeface="Calibri"/>
                          <a:cs typeface="Calibri"/>
                        </a:rPr>
                        <a:t> </a:t>
                      </a:r>
                      <a:r>
                        <a:rPr lang="en-GB" sz="800" dirty="0" err="1">
                          <a:solidFill>
                            <a:schemeClr val="tx1"/>
                          </a:solidFill>
                          <a:latin typeface="Calibri"/>
                          <a:cs typeface="Calibri"/>
                        </a:rPr>
                        <a:t>stigum</a:t>
                      </a:r>
                      <a:r>
                        <a:rPr lang="en-GB" sz="800" dirty="0">
                          <a:solidFill>
                            <a:schemeClr val="tx1"/>
                          </a:solidFill>
                          <a:latin typeface="Calibri"/>
                          <a:cs typeface="Calibri"/>
                        </a:rPr>
                        <a:t> </a:t>
                      </a:r>
                      <a:r>
                        <a:rPr lang="en-GB" sz="800" dirty="0" err="1">
                          <a:solidFill>
                            <a:schemeClr val="tx1"/>
                          </a:solidFill>
                          <a:latin typeface="Calibri"/>
                          <a:cs typeface="Calibri"/>
                        </a:rPr>
                        <a:t>til</a:t>
                      </a:r>
                      <a:r>
                        <a:rPr lang="en-GB" sz="800" dirty="0">
                          <a:solidFill>
                            <a:schemeClr val="tx1"/>
                          </a:solidFill>
                          <a:latin typeface="Calibri"/>
                          <a:cs typeface="Calibri"/>
                        </a:rPr>
                        <a:t> </a:t>
                      </a:r>
                      <a:r>
                        <a:rPr lang="en-GB" sz="800" dirty="0" err="1">
                          <a:solidFill>
                            <a:schemeClr val="tx1"/>
                          </a:solidFill>
                          <a:latin typeface="Calibri"/>
                          <a:cs typeface="Calibri"/>
                        </a:rPr>
                        <a:t>að</a:t>
                      </a:r>
                      <a:r>
                        <a:rPr lang="en-GB" sz="800" dirty="0">
                          <a:solidFill>
                            <a:schemeClr val="tx1"/>
                          </a:solidFill>
                          <a:latin typeface="Calibri"/>
                          <a:cs typeface="Calibri"/>
                        </a:rPr>
                        <a:t> </a:t>
                      </a:r>
                      <a:r>
                        <a:rPr lang="en-GB" sz="800" dirty="0" err="1">
                          <a:solidFill>
                            <a:schemeClr val="tx1"/>
                          </a:solidFill>
                          <a:latin typeface="Calibri"/>
                          <a:cs typeface="Calibri"/>
                        </a:rPr>
                        <a:t>draga</a:t>
                      </a:r>
                      <a:r>
                        <a:rPr lang="en-GB" sz="800" dirty="0">
                          <a:solidFill>
                            <a:schemeClr val="tx1"/>
                          </a:solidFill>
                          <a:latin typeface="Calibri"/>
                          <a:cs typeface="Calibri"/>
                        </a:rPr>
                        <a:t> </a:t>
                      </a:r>
                      <a:r>
                        <a:rPr lang="en-GB" sz="800" dirty="0" err="1">
                          <a:solidFill>
                            <a:schemeClr val="tx1"/>
                          </a:solidFill>
                          <a:latin typeface="Calibri"/>
                          <a:cs typeface="Calibri"/>
                        </a:rPr>
                        <a:t>úr</a:t>
                      </a:r>
                      <a:r>
                        <a:rPr lang="en-GB" sz="800" dirty="0">
                          <a:solidFill>
                            <a:schemeClr val="tx1"/>
                          </a:solidFill>
                          <a:latin typeface="Calibri"/>
                          <a:cs typeface="Calibri"/>
                        </a:rPr>
                        <a:t> </a:t>
                      </a:r>
                      <a:r>
                        <a:rPr lang="en-GB" sz="800" dirty="0" err="1">
                          <a:solidFill>
                            <a:schemeClr val="tx1"/>
                          </a:solidFill>
                          <a:latin typeface="Calibri"/>
                          <a:cs typeface="Calibri"/>
                        </a:rPr>
                        <a:t>hættu</a:t>
                      </a:r>
                      <a:r>
                        <a:rPr lang="en-GB" sz="800" dirty="0">
                          <a:solidFill>
                            <a:schemeClr val="tx1"/>
                          </a:solidFill>
                          <a:latin typeface="Calibri"/>
                          <a:cs typeface="Calibri"/>
                        </a:rPr>
                        <a:t> á </a:t>
                      </a:r>
                      <a:r>
                        <a:rPr lang="en-GB" sz="800" dirty="0" err="1">
                          <a:solidFill>
                            <a:schemeClr val="tx1"/>
                          </a:solidFill>
                          <a:latin typeface="Calibri"/>
                          <a:cs typeface="Calibri"/>
                        </a:rPr>
                        <a:t>að</a:t>
                      </a:r>
                      <a:r>
                        <a:rPr lang="en-GB" sz="800" dirty="0">
                          <a:solidFill>
                            <a:schemeClr val="tx1"/>
                          </a:solidFill>
                          <a:latin typeface="Calibri"/>
                          <a:cs typeface="Calibri"/>
                        </a:rPr>
                        <a:t> </a:t>
                      </a:r>
                      <a:r>
                        <a:rPr lang="en-GB" sz="800" dirty="0" err="1">
                          <a:solidFill>
                            <a:schemeClr val="tx1"/>
                          </a:solidFill>
                          <a:latin typeface="Calibri"/>
                          <a:cs typeface="Calibri"/>
                        </a:rPr>
                        <a:t>mistakast</a:t>
                      </a:r>
                      <a:r>
                        <a:rPr lang="en-GB" sz="800" dirty="0">
                          <a:solidFill>
                            <a:schemeClr val="tx1"/>
                          </a:solidFill>
                          <a:latin typeface="Calibri"/>
                          <a:cs typeface="Calibri"/>
                        </a:rPr>
                        <a:t>.</a:t>
                      </a:r>
                      <a:endParaRPr lang="en-US" sz="800" dirty="0">
                        <a:solidFill>
                          <a:schemeClr val="tx1"/>
                        </a:solidFill>
                        <a:latin typeface="Calibri"/>
                        <a:cs typeface="Calibri"/>
                      </a:endParaRPr>
                    </a:p>
                    <a:p>
                      <a:pPr marL="171450" lvl="0" indent="-171450" algn="just">
                        <a:buFont typeface="Arial" panose="020B0604020202020204" pitchFamily="34" charset="0"/>
                        <a:buChar char="•"/>
                      </a:pPr>
                      <a:r>
                        <a:rPr lang="en-GB" sz="800" dirty="0" err="1">
                          <a:solidFill>
                            <a:schemeClr val="tx1"/>
                          </a:solidFill>
                          <a:latin typeface="Calibri"/>
                          <a:cs typeface="Calibri"/>
                        </a:rPr>
                        <a:t>Bregðist</a:t>
                      </a:r>
                      <a:r>
                        <a:rPr lang="en-GB" sz="800" dirty="0">
                          <a:solidFill>
                            <a:schemeClr val="tx1"/>
                          </a:solidFill>
                          <a:latin typeface="Calibri"/>
                          <a:cs typeface="Calibri"/>
                        </a:rPr>
                        <a:t> </a:t>
                      </a:r>
                      <a:r>
                        <a:rPr lang="en-GB" sz="800" dirty="0" err="1">
                          <a:solidFill>
                            <a:schemeClr val="tx1"/>
                          </a:solidFill>
                          <a:latin typeface="Calibri"/>
                          <a:cs typeface="Calibri"/>
                        </a:rPr>
                        <a:t>við</a:t>
                      </a:r>
                      <a:r>
                        <a:rPr lang="en-GB" sz="800" dirty="0">
                          <a:solidFill>
                            <a:schemeClr val="tx1"/>
                          </a:solidFill>
                          <a:latin typeface="Calibri"/>
                          <a:cs typeface="Calibri"/>
                        </a:rPr>
                        <a:t> </a:t>
                      </a:r>
                      <a:r>
                        <a:rPr lang="en-GB" sz="800" dirty="0" err="1">
                          <a:solidFill>
                            <a:schemeClr val="tx1"/>
                          </a:solidFill>
                          <a:latin typeface="Calibri"/>
                          <a:cs typeface="Calibri"/>
                        </a:rPr>
                        <a:t>óvæntum</a:t>
                      </a:r>
                      <a:r>
                        <a:rPr lang="en-GB" sz="800" dirty="0">
                          <a:solidFill>
                            <a:schemeClr val="tx1"/>
                          </a:solidFill>
                          <a:latin typeface="Calibri"/>
                          <a:cs typeface="Calibri"/>
                        </a:rPr>
                        <a:t> </a:t>
                      </a:r>
                      <a:r>
                        <a:rPr lang="en-GB" sz="800" dirty="0" err="1">
                          <a:solidFill>
                            <a:schemeClr val="tx1"/>
                          </a:solidFill>
                          <a:latin typeface="Calibri"/>
                          <a:cs typeface="Calibri"/>
                        </a:rPr>
                        <a:t>aðstæðum</a:t>
                      </a:r>
                      <a:r>
                        <a:rPr lang="en-GB" sz="800" dirty="0">
                          <a:solidFill>
                            <a:schemeClr val="tx1"/>
                          </a:solidFill>
                          <a:latin typeface="Calibri"/>
                          <a:cs typeface="Calibri"/>
                        </a:rPr>
                        <a:t> </a:t>
                      </a:r>
                      <a:r>
                        <a:rPr lang="en-GB" sz="800" dirty="0" err="1">
                          <a:solidFill>
                            <a:schemeClr val="tx1"/>
                          </a:solidFill>
                          <a:latin typeface="Calibri"/>
                          <a:cs typeface="Calibri"/>
                        </a:rPr>
                        <a:t>með</a:t>
                      </a:r>
                      <a:r>
                        <a:rPr lang="en-GB" sz="800" dirty="0">
                          <a:solidFill>
                            <a:schemeClr val="tx1"/>
                          </a:solidFill>
                          <a:latin typeface="Calibri"/>
                          <a:cs typeface="Calibri"/>
                        </a:rPr>
                        <a:t> </a:t>
                      </a:r>
                      <a:r>
                        <a:rPr lang="en-GB" sz="800" dirty="0" err="1">
                          <a:solidFill>
                            <a:schemeClr val="tx1"/>
                          </a:solidFill>
                          <a:latin typeface="Calibri"/>
                          <a:cs typeface="Calibri"/>
                        </a:rPr>
                        <a:t>hraða</a:t>
                      </a:r>
                      <a:r>
                        <a:rPr lang="en-GB" sz="800" dirty="0">
                          <a:solidFill>
                            <a:schemeClr val="tx1"/>
                          </a:solidFill>
                          <a:latin typeface="Calibri"/>
                          <a:cs typeface="Calibri"/>
                        </a:rPr>
                        <a:t> </a:t>
                      </a:r>
                      <a:r>
                        <a:rPr lang="en-GB" sz="800" dirty="0" err="1">
                          <a:solidFill>
                            <a:schemeClr val="tx1"/>
                          </a:solidFill>
                          <a:latin typeface="Calibri"/>
                          <a:cs typeface="Calibri"/>
                        </a:rPr>
                        <a:t>og</a:t>
                      </a:r>
                      <a:r>
                        <a:rPr lang="en-GB" sz="800" dirty="0">
                          <a:solidFill>
                            <a:schemeClr val="tx1"/>
                          </a:solidFill>
                          <a:latin typeface="Calibri"/>
                          <a:cs typeface="Calibri"/>
                        </a:rPr>
                        <a:t> </a:t>
                      </a:r>
                      <a:r>
                        <a:rPr lang="en-GB" sz="800" dirty="0" err="1">
                          <a:solidFill>
                            <a:schemeClr val="tx1"/>
                          </a:solidFill>
                          <a:latin typeface="Calibri"/>
                          <a:cs typeface="Calibri"/>
                        </a:rPr>
                        <a:t>sveigjanleika</a:t>
                      </a:r>
                      <a:endParaRPr lang="en-US" sz="800" dirty="0" err="1">
                        <a:solidFill>
                          <a:schemeClr val="tx1"/>
                        </a:solidFill>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67235">
                <a:tc>
                  <a:txBody>
                    <a:bodyPr/>
                    <a:lstStyle/>
                    <a:p>
                      <a:pPr algn="just"/>
                      <a:r>
                        <a:rPr lang="en-US" sz="1000" b="1" dirty="0">
                          <a:solidFill>
                            <a:schemeClr val="tx1"/>
                          </a:solidFill>
                          <a:latin typeface="Calibri"/>
                          <a:cs typeface="Calibri"/>
                        </a:rPr>
                        <a:t>3.4 </a:t>
                      </a:r>
                      <a:r>
                        <a:rPr lang="en-US" sz="1000" b="1" dirty="0" err="1">
                          <a:solidFill>
                            <a:schemeClr val="tx1"/>
                          </a:solidFill>
                          <a:latin typeface="Calibri"/>
                          <a:cs typeface="Calibri"/>
                        </a:rPr>
                        <a:t>Að</a:t>
                      </a:r>
                      <a:r>
                        <a:rPr lang="en-US" sz="1000" b="1" dirty="0">
                          <a:solidFill>
                            <a:schemeClr val="tx1"/>
                          </a:solidFill>
                          <a:latin typeface="Calibri"/>
                          <a:cs typeface="Calibri"/>
                        </a:rPr>
                        <a:t> </a:t>
                      </a:r>
                      <a:r>
                        <a:rPr lang="en-US" sz="1000" b="1" dirty="0" err="1">
                          <a:solidFill>
                            <a:schemeClr val="tx1"/>
                          </a:solidFill>
                          <a:latin typeface="Calibri"/>
                          <a:cs typeface="Calibri"/>
                        </a:rPr>
                        <a:t>vinna</a:t>
                      </a:r>
                      <a:r>
                        <a:rPr lang="en-US" sz="1000" b="1" dirty="0">
                          <a:solidFill>
                            <a:schemeClr val="tx1"/>
                          </a:solidFill>
                          <a:latin typeface="Calibri"/>
                          <a:cs typeface="Calibri"/>
                        </a:rPr>
                        <a:t> </a:t>
                      </a:r>
                      <a:r>
                        <a:rPr lang="en-US" sz="1000" b="1" dirty="0" err="1">
                          <a:solidFill>
                            <a:schemeClr val="tx1"/>
                          </a:solidFill>
                          <a:latin typeface="Calibri"/>
                          <a:cs typeface="Calibri"/>
                        </a:rPr>
                        <a:t>með</a:t>
                      </a:r>
                      <a:r>
                        <a:rPr lang="en-US" sz="1000" b="1" dirty="0">
                          <a:solidFill>
                            <a:schemeClr val="tx1"/>
                          </a:solidFill>
                          <a:latin typeface="Calibri"/>
                          <a:cs typeface="Calibri"/>
                        </a:rPr>
                        <a:t> </a:t>
                      </a:r>
                      <a:r>
                        <a:rPr lang="en-US" sz="1000" b="1" dirty="0" err="1">
                          <a:solidFill>
                            <a:schemeClr val="tx1"/>
                          </a:solidFill>
                          <a:latin typeface="Calibri"/>
                          <a:cs typeface="Calibri"/>
                        </a:rPr>
                        <a:t>öðrum</a:t>
                      </a:r>
                      <a:endParaRPr lang="en-US" sz="1000" b="1" dirty="0" err="1">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err="1">
                          <a:solidFill>
                            <a:schemeClr val="tx1"/>
                          </a:solidFill>
                          <a:latin typeface="Calibri"/>
                          <a:cs typeface="Calibri"/>
                        </a:rPr>
                        <a:t>Samstarf</a:t>
                      </a:r>
                      <a:r>
                        <a:rPr lang="en-US" sz="1000" i="1" dirty="0">
                          <a:solidFill>
                            <a:schemeClr val="tx1"/>
                          </a:solidFill>
                          <a:latin typeface="Calibri"/>
                          <a:cs typeface="Calibri"/>
                        </a:rPr>
                        <a:t>, </a:t>
                      </a:r>
                      <a:r>
                        <a:rPr lang="en-US" sz="1000" i="1" dirty="0" err="1">
                          <a:solidFill>
                            <a:schemeClr val="tx1"/>
                          </a:solidFill>
                          <a:latin typeface="Calibri"/>
                          <a:cs typeface="Calibri"/>
                        </a:rPr>
                        <a:t>samvinna</a:t>
                      </a:r>
                      <a:r>
                        <a:rPr lang="en-US" sz="1000" i="1" dirty="0">
                          <a:solidFill>
                            <a:schemeClr val="tx1"/>
                          </a:solidFill>
                          <a:latin typeface="Calibri"/>
                          <a:cs typeface="Calibri"/>
                        </a:rPr>
                        <a:t> </a:t>
                      </a:r>
                      <a:r>
                        <a:rPr lang="en-US" sz="1000" i="1" dirty="0" err="1">
                          <a:solidFill>
                            <a:schemeClr val="tx1"/>
                          </a:solidFill>
                          <a:latin typeface="Calibri"/>
                          <a:cs typeface="Calibri"/>
                        </a:rPr>
                        <a:t>og</a:t>
                      </a:r>
                      <a:r>
                        <a:rPr lang="en-US" sz="1000" i="1" dirty="0">
                          <a:solidFill>
                            <a:schemeClr val="tx1"/>
                          </a:solidFill>
                          <a:latin typeface="Calibri"/>
                          <a:cs typeface="Calibri"/>
                        </a:rPr>
                        <a:t> </a:t>
                      </a:r>
                      <a:r>
                        <a:rPr lang="en-US" sz="1000" i="1" dirty="0" err="1">
                          <a:solidFill>
                            <a:schemeClr val="tx1"/>
                          </a:solidFill>
                          <a:latin typeface="Calibri"/>
                          <a:cs typeface="Calibri"/>
                        </a:rPr>
                        <a:t>tengsl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latin typeface="Calibri"/>
                          <a:cs typeface="Calibri"/>
                        </a:rPr>
                        <a:t>Vinnið</a:t>
                      </a:r>
                      <a:r>
                        <a:rPr lang="en-GB" sz="800" dirty="0">
                          <a:latin typeface="Calibri"/>
                          <a:cs typeface="Calibri"/>
                        </a:rPr>
                        <a:t> saman </a:t>
                      </a:r>
                      <a:r>
                        <a:rPr lang="en-GB" sz="800" dirty="0" err="1">
                          <a:latin typeface="Calibri"/>
                          <a:cs typeface="Calibri"/>
                        </a:rPr>
                        <a:t>og</a:t>
                      </a:r>
                      <a:r>
                        <a:rPr lang="en-GB" sz="800" dirty="0">
                          <a:latin typeface="Calibri"/>
                          <a:cs typeface="Calibri"/>
                        </a:rPr>
                        <a:t> </a:t>
                      </a:r>
                      <a:r>
                        <a:rPr lang="en-GB" sz="800" dirty="0" err="1">
                          <a:latin typeface="Calibri"/>
                          <a:cs typeface="Calibri"/>
                        </a:rPr>
                        <a:t>starfið</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öðrum</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því</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þróa</a:t>
                      </a:r>
                      <a:r>
                        <a:rPr lang="en-GB" sz="800" dirty="0">
                          <a:latin typeface="Calibri"/>
                          <a:cs typeface="Calibri"/>
                        </a:rPr>
                        <a:t> </a:t>
                      </a:r>
                      <a:r>
                        <a:rPr lang="en-GB" sz="800" dirty="0" err="1">
                          <a:latin typeface="Calibri"/>
                          <a:cs typeface="Calibri"/>
                        </a:rPr>
                        <a:t>hugmyndir</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breyta</a:t>
                      </a:r>
                      <a:r>
                        <a:rPr lang="en-GB" sz="800" dirty="0">
                          <a:latin typeface="Calibri"/>
                          <a:cs typeface="Calibri"/>
                        </a:rPr>
                        <a:t> </a:t>
                      </a:r>
                      <a:r>
                        <a:rPr lang="en-GB" sz="800" dirty="0" err="1">
                          <a:latin typeface="Calibri"/>
                          <a:cs typeface="Calibri"/>
                        </a:rPr>
                        <a:t>þeim</a:t>
                      </a:r>
                      <a:r>
                        <a:rPr lang="en-GB" sz="800" dirty="0">
                          <a:latin typeface="Calibri"/>
                          <a:cs typeface="Calibri"/>
                        </a:rPr>
                        <a:t> í </a:t>
                      </a:r>
                      <a:r>
                        <a:rPr lang="en-GB" sz="800" dirty="0" err="1">
                          <a:latin typeface="Calibri"/>
                          <a:cs typeface="Calibri"/>
                        </a:rPr>
                        <a:t>framkvæmd</a:t>
                      </a:r>
                      <a:endParaRPr lang="en-GB" sz="800" dirty="0" err="1">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GB" sz="800" dirty="0" err="1">
                          <a:latin typeface="Calibri"/>
                          <a:cs typeface="Calibri"/>
                        </a:rPr>
                        <a:t>Tengslamyndun</a:t>
                      </a:r>
                      <a:endParaRPr lang="en-GB" sz="800">
                        <a:latin typeface="Calibri"/>
                        <a:cs typeface="Calibri"/>
                      </a:endParaRPr>
                    </a:p>
                    <a:p>
                      <a:pPr marL="171450" indent="-171450" algn="just">
                        <a:buFont typeface="Arial" panose="020B0604020202020204" pitchFamily="34" charset="0"/>
                        <a:buChar char="•"/>
                      </a:pPr>
                      <a:r>
                        <a:rPr lang="en-GB" sz="800" dirty="0" err="1">
                          <a:latin typeface="Calibri"/>
                          <a:cs typeface="Calibri"/>
                        </a:rPr>
                        <a:t>Leysið</a:t>
                      </a:r>
                      <a:r>
                        <a:rPr lang="en-GB" sz="800" dirty="0">
                          <a:latin typeface="Calibri"/>
                          <a:cs typeface="Calibri"/>
                        </a:rPr>
                        <a:t> </a:t>
                      </a:r>
                      <a:r>
                        <a:rPr lang="en-GB" sz="800" dirty="0" err="1">
                          <a:latin typeface="Calibri"/>
                          <a:cs typeface="Calibri"/>
                        </a:rPr>
                        <a:t>ágreining</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mætið</a:t>
                      </a:r>
                      <a:r>
                        <a:rPr lang="en-GB" sz="800" dirty="0">
                          <a:latin typeface="Calibri"/>
                          <a:cs typeface="Calibri"/>
                        </a:rPr>
                        <a:t> </a:t>
                      </a:r>
                      <a:r>
                        <a:rPr lang="en-GB" sz="800" dirty="0" err="1">
                          <a:latin typeface="Calibri"/>
                          <a:cs typeface="Calibri"/>
                        </a:rPr>
                        <a:t>samkeppni</a:t>
                      </a:r>
                      <a:r>
                        <a:rPr lang="en-GB" sz="800" dirty="0">
                          <a:latin typeface="Calibri"/>
                          <a:cs typeface="Calibri"/>
                        </a:rPr>
                        <a:t> á </a:t>
                      </a:r>
                      <a:r>
                        <a:rPr lang="en-GB" sz="800" dirty="0" err="1">
                          <a:latin typeface="Calibri"/>
                          <a:cs typeface="Calibri"/>
                        </a:rPr>
                        <a:t>jákvæðan</a:t>
                      </a:r>
                      <a:r>
                        <a:rPr lang="en-GB" sz="800" dirty="0">
                          <a:latin typeface="Calibri"/>
                          <a:cs typeface="Calibri"/>
                        </a:rPr>
                        <a:t> </a:t>
                      </a:r>
                      <a:r>
                        <a:rPr lang="en-GB" sz="800" dirty="0" err="1">
                          <a:latin typeface="Calibri"/>
                          <a:cs typeface="Calibri"/>
                        </a:rPr>
                        <a:t>hátt</a:t>
                      </a:r>
                      <a:r>
                        <a:rPr lang="en-GB" sz="800" dirty="0">
                          <a:latin typeface="Calibri"/>
                          <a:cs typeface="Calibri"/>
                        </a:rPr>
                        <a:t> </a:t>
                      </a:r>
                      <a:r>
                        <a:rPr lang="en-GB" sz="800" dirty="0" err="1">
                          <a:latin typeface="Calibri"/>
                          <a:cs typeface="Calibri"/>
                        </a:rPr>
                        <a:t>þegar</a:t>
                      </a:r>
                      <a:r>
                        <a:rPr lang="en-GB" sz="800" dirty="0">
                          <a:latin typeface="Calibri"/>
                          <a:cs typeface="Calibri"/>
                        </a:rPr>
                        <a:t> </a:t>
                      </a:r>
                      <a:r>
                        <a:rPr lang="en-GB" sz="800" dirty="0" err="1">
                          <a:latin typeface="Calibri"/>
                          <a:cs typeface="Calibri"/>
                        </a:rPr>
                        <a:t>þörf</a:t>
                      </a:r>
                      <a:r>
                        <a:rPr lang="en-GB" sz="800" dirty="0">
                          <a:latin typeface="Calibri"/>
                          <a:cs typeface="Calibri"/>
                        </a:rPr>
                        <a:t> </a:t>
                      </a:r>
                      <a:r>
                        <a:rPr lang="en-GB" sz="800" dirty="0" err="1">
                          <a:latin typeface="Calibri"/>
                          <a:cs typeface="Calibri"/>
                        </a:rPr>
                        <a:t>krefur</a:t>
                      </a:r>
                      <a:endParaRPr lang="en-GB" sz="800">
                        <a:latin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591715">
                <a:tc>
                  <a:txBody>
                    <a:bodyPr/>
                    <a:lstStyle/>
                    <a:p>
                      <a:pPr algn="just"/>
                      <a:r>
                        <a:rPr lang="en-US" sz="1000" b="1" dirty="0">
                          <a:solidFill>
                            <a:schemeClr val="tx1"/>
                          </a:solidFill>
                          <a:latin typeface="Calibri"/>
                          <a:cs typeface="Calibri"/>
                        </a:rPr>
                        <a:t>3.5 </a:t>
                      </a:r>
                      <a:r>
                        <a:rPr lang="en-US" sz="1000" b="1" dirty="0" err="1">
                          <a:solidFill>
                            <a:schemeClr val="tx1"/>
                          </a:solidFill>
                          <a:latin typeface="Calibri"/>
                          <a:cs typeface="Calibri"/>
                        </a:rPr>
                        <a:t>Læra</a:t>
                      </a:r>
                      <a:r>
                        <a:rPr lang="en-US" sz="1000" b="1" dirty="0">
                          <a:solidFill>
                            <a:schemeClr val="tx1"/>
                          </a:solidFill>
                          <a:latin typeface="Calibri"/>
                          <a:cs typeface="Calibri"/>
                        </a:rPr>
                        <a:t> </a:t>
                      </a:r>
                      <a:r>
                        <a:rPr lang="en-US" sz="1000" b="1" dirty="0" err="1">
                          <a:solidFill>
                            <a:schemeClr val="tx1"/>
                          </a:solidFill>
                          <a:latin typeface="Calibri"/>
                          <a:cs typeface="Calibri"/>
                        </a:rPr>
                        <a:t>af</a:t>
                      </a:r>
                      <a:r>
                        <a:rPr lang="en-US" sz="1000" b="1" dirty="0">
                          <a:solidFill>
                            <a:schemeClr val="tx1"/>
                          </a:solidFill>
                          <a:latin typeface="Calibri"/>
                          <a:cs typeface="Calibri"/>
                        </a:rPr>
                        <a:t> </a:t>
                      </a:r>
                      <a:r>
                        <a:rPr lang="en-US" sz="1000" b="1" dirty="0" err="1">
                          <a:solidFill>
                            <a:schemeClr val="tx1"/>
                          </a:solidFill>
                          <a:latin typeface="Calibri"/>
                          <a:cs typeface="Calibri"/>
                        </a:rPr>
                        <a:t>reynslunni</a:t>
                      </a:r>
                      <a:endParaRPr lang="en-US" sz="1000" b="1" dirty="0" err="1">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000" i="1" dirty="0" err="1">
                          <a:solidFill>
                            <a:schemeClr val="tx1"/>
                          </a:solidFill>
                          <a:latin typeface="Calibri"/>
                          <a:cs typeface="Calibri"/>
                        </a:rPr>
                        <a:t>Læra</a:t>
                      </a:r>
                      <a:r>
                        <a:rPr lang="en-US" sz="1000" i="1" dirty="0">
                          <a:solidFill>
                            <a:schemeClr val="tx1"/>
                          </a:solidFill>
                          <a:latin typeface="Calibri"/>
                          <a:cs typeface="Calibri"/>
                        </a:rPr>
                        <a:t> </a:t>
                      </a:r>
                      <a:r>
                        <a:rPr lang="en-US" sz="1000" i="1" dirty="0" err="1">
                          <a:solidFill>
                            <a:schemeClr val="tx1"/>
                          </a:solidFill>
                          <a:latin typeface="Calibri"/>
                          <a:cs typeface="Calibri"/>
                        </a:rPr>
                        <a:t>með</a:t>
                      </a:r>
                      <a:r>
                        <a:rPr lang="en-US" sz="1000" i="1" dirty="0">
                          <a:solidFill>
                            <a:schemeClr val="tx1"/>
                          </a:solidFill>
                          <a:latin typeface="Calibri"/>
                          <a:cs typeface="Calibri"/>
                        </a:rPr>
                        <a:t> </a:t>
                      </a:r>
                      <a:r>
                        <a:rPr lang="en-US" sz="1000" i="1" dirty="0" err="1">
                          <a:solidFill>
                            <a:schemeClr val="tx1"/>
                          </a:solidFill>
                          <a:latin typeface="Calibri"/>
                          <a:cs typeface="Calibri"/>
                        </a:rPr>
                        <a:t>því</a:t>
                      </a:r>
                      <a:r>
                        <a:rPr lang="en-US" sz="1000" i="1" dirty="0">
                          <a:solidFill>
                            <a:schemeClr val="tx1"/>
                          </a:solidFill>
                          <a:latin typeface="Calibri"/>
                          <a:cs typeface="Calibri"/>
                        </a:rPr>
                        <a:t> </a:t>
                      </a:r>
                      <a:r>
                        <a:rPr lang="en-US" sz="1000" i="1" dirty="0" err="1">
                          <a:solidFill>
                            <a:schemeClr val="tx1"/>
                          </a:solidFill>
                          <a:latin typeface="Calibri"/>
                          <a:cs typeface="Calibri"/>
                        </a:rPr>
                        <a:t>að</a:t>
                      </a:r>
                      <a:r>
                        <a:rPr lang="en-US" sz="1000" i="1" dirty="0">
                          <a:solidFill>
                            <a:schemeClr val="tx1"/>
                          </a:solidFill>
                          <a:latin typeface="Calibri"/>
                          <a:cs typeface="Calibri"/>
                        </a:rPr>
                        <a:t> </a:t>
                      </a:r>
                      <a:r>
                        <a:rPr lang="en-US" sz="1000" i="1" dirty="0" err="1">
                          <a:solidFill>
                            <a:schemeClr val="tx1"/>
                          </a:solidFill>
                          <a:latin typeface="Calibri"/>
                          <a:cs typeface="Calibri"/>
                        </a:rPr>
                        <a:t>gera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800" dirty="0" err="1">
                          <a:latin typeface="Calibri"/>
                          <a:cs typeface="Calibri"/>
                        </a:rPr>
                        <a:t>Notið</a:t>
                      </a:r>
                      <a:r>
                        <a:rPr lang="en-GB" sz="800" dirty="0">
                          <a:latin typeface="Calibri"/>
                          <a:cs typeface="Calibri"/>
                        </a:rPr>
                        <a:t> </a:t>
                      </a:r>
                      <a:r>
                        <a:rPr lang="en-GB" sz="800" dirty="0" err="1">
                          <a:latin typeface="Calibri"/>
                          <a:cs typeface="Calibri"/>
                        </a:rPr>
                        <a:t>sérhvert</a:t>
                      </a:r>
                      <a:r>
                        <a:rPr lang="en-GB" sz="800" dirty="0">
                          <a:latin typeface="Calibri"/>
                          <a:cs typeface="Calibri"/>
                        </a:rPr>
                        <a:t> </a:t>
                      </a:r>
                      <a:r>
                        <a:rPr lang="en-GB" sz="800" dirty="0" err="1">
                          <a:latin typeface="Calibri"/>
                          <a:cs typeface="Calibri"/>
                        </a:rPr>
                        <a:t>frumkvæði</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verðmætasköpun</a:t>
                      </a:r>
                      <a:r>
                        <a:rPr lang="en-GB" sz="800" dirty="0">
                          <a:latin typeface="Calibri"/>
                          <a:cs typeface="Calibri"/>
                        </a:rPr>
                        <a:t> </a:t>
                      </a:r>
                      <a:r>
                        <a:rPr lang="en-GB" sz="800" dirty="0" err="1">
                          <a:latin typeface="Calibri"/>
                          <a:cs typeface="Calibri"/>
                        </a:rPr>
                        <a:t>sem</a:t>
                      </a:r>
                      <a:r>
                        <a:rPr lang="en-GB" sz="800" dirty="0">
                          <a:latin typeface="Calibri"/>
                          <a:cs typeface="Calibri"/>
                        </a:rPr>
                        <a:t> </a:t>
                      </a:r>
                      <a:r>
                        <a:rPr lang="en-GB" sz="800" dirty="0" err="1">
                          <a:latin typeface="Calibri"/>
                          <a:cs typeface="Calibri"/>
                        </a:rPr>
                        <a:t>námstækifæri</a:t>
                      </a:r>
                    </a:p>
                    <a:p>
                      <a:pPr marL="171450" indent="-171450" algn="just">
                        <a:buFont typeface="Arial" panose="020B0604020202020204" pitchFamily="34" charset="0"/>
                        <a:buChar char="•"/>
                      </a:pPr>
                      <a:r>
                        <a:rPr lang="en-GB" sz="800" dirty="0" err="1">
                          <a:latin typeface="Calibri"/>
                          <a:cs typeface="Calibri"/>
                        </a:rPr>
                        <a:t>Lærið</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öðrum</a:t>
                      </a:r>
                      <a:r>
                        <a:rPr lang="en-GB" sz="800" dirty="0">
                          <a:latin typeface="Calibri"/>
                          <a:cs typeface="Calibri"/>
                        </a:rPr>
                        <a:t>, </a:t>
                      </a:r>
                      <a:r>
                        <a:rPr lang="en-GB" sz="800" dirty="0" err="1">
                          <a:latin typeface="Calibri"/>
                          <a:cs typeface="Calibri"/>
                        </a:rPr>
                        <a:t>bæði</a:t>
                      </a:r>
                      <a:r>
                        <a:rPr lang="en-GB" sz="800" dirty="0">
                          <a:latin typeface="Calibri"/>
                          <a:cs typeface="Calibri"/>
                        </a:rPr>
                        <a:t> </a:t>
                      </a:r>
                      <a:r>
                        <a:rPr lang="en-GB" sz="800" dirty="0" err="1">
                          <a:latin typeface="Calibri"/>
                          <a:cs typeface="Calibri"/>
                        </a:rPr>
                        <a:t>jafningjum</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leiðbeinendum</a:t>
                      </a:r>
                      <a:r>
                        <a:rPr lang="en-GB" sz="800" dirty="0">
                          <a:latin typeface="Calibri"/>
                          <a:cs typeface="Calibri"/>
                        </a:rPr>
                        <a:t> </a:t>
                      </a:r>
                    </a:p>
                    <a:p>
                      <a:pPr marL="171450" indent="-171450" algn="just">
                        <a:buFont typeface="Arial" panose="020B0604020202020204" pitchFamily="34" charset="0"/>
                        <a:buChar char="•"/>
                      </a:pPr>
                      <a:r>
                        <a:rPr lang="en-GB" sz="800" dirty="0" err="1">
                          <a:latin typeface="Calibri"/>
                          <a:cs typeface="Calibri"/>
                        </a:rPr>
                        <a:t>Lærið</a:t>
                      </a:r>
                      <a:r>
                        <a:rPr lang="en-GB" sz="800" dirty="0">
                          <a:latin typeface="Calibri"/>
                          <a:cs typeface="Calibri"/>
                        </a:rPr>
                        <a:t> </a:t>
                      </a:r>
                      <a:r>
                        <a:rPr lang="en-GB" sz="800" dirty="0" err="1">
                          <a:latin typeface="Calibri"/>
                          <a:cs typeface="Calibri"/>
                        </a:rPr>
                        <a:t>bæði</a:t>
                      </a:r>
                      <a:r>
                        <a:rPr lang="en-GB" sz="800" dirty="0">
                          <a:latin typeface="Calibri"/>
                          <a:cs typeface="Calibri"/>
                        </a:rPr>
                        <a:t> </a:t>
                      </a:r>
                      <a:r>
                        <a:rPr lang="en-GB" sz="800" dirty="0" err="1">
                          <a:latin typeface="Calibri"/>
                          <a:cs typeface="Calibri"/>
                        </a:rPr>
                        <a:t>af</a:t>
                      </a:r>
                      <a:r>
                        <a:rPr lang="en-GB" sz="800" dirty="0">
                          <a:latin typeface="Calibri"/>
                          <a:cs typeface="Calibri"/>
                        </a:rPr>
                        <a:t> </a:t>
                      </a:r>
                      <a:r>
                        <a:rPr lang="en-GB" sz="800" dirty="0" err="1">
                          <a:latin typeface="Calibri"/>
                          <a:cs typeface="Calibri"/>
                        </a:rPr>
                        <a:t>mistökum</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velgengni</a:t>
                      </a:r>
                      <a:r>
                        <a:rPr lang="en-GB" sz="800" dirty="0">
                          <a:latin typeface="Calibri"/>
                          <a:cs typeface="Calibri"/>
                        </a:rPr>
                        <a:t> (</a:t>
                      </a:r>
                      <a:r>
                        <a:rPr lang="en-GB" sz="800" dirty="0" err="1">
                          <a:latin typeface="Calibri"/>
                          <a:cs typeface="Calibri"/>
                        </a:rPr>
                        <a:t>þínum</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annarra</a:t>
                      </a:r>
                      <a:r>
                        <a:rPr lang="en-GB" sz="800" dirty="0">
                          <a:latin typeface="Calibri"/>
                          <a:cs typeface="Calibri"/>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34726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846659"/>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axla</a:t>
            </a:r>
            <a:r>
              <a:rPr lang="en-GB" sz="1800" dirty="0">
                <a:solidFill>
                  <a:srgbClr val="0E101A"/>
                </a:solidFill>
                <a:latin typeface="Calibri"/>
                <a:cs typeface="Calibri"/>
              </a:rPr>
              <a:t> </a:t>
            </a:r>
            <a:r>
              <a:rPr lang="en-GB" sz="1800" dirty="0" err="1">
                <a:solidFill>
                  <a:srgbClr val="0E101A"/>
                </a:solidFill>
                <a:latin typeface="Calibri"/>
                <a:cs typeface="Calibri"/>
              </a:rPr>
              <a:t>ábyrgð</a:t>
            </a:r>
            <a:endParaRPr lang="en-GB" sz="1800" dirty="0">
              <a:solidFill>
                <a:srgbClr val="0E101A"/>
              </a:solidFill>
              <a:latin typeface="Calibri"/>
              <a:cs typeface="Calibri"/>
            </a:endParaRPr>
          </a:p>
          <a:p>
            <a:pPr marL="342900" indent="-342900" algn="just">
              <a:buFont typeface="+mj-lt"/>
              <a:buAutoNum type="arabicPeriod"/>
            </a:pPr>
            <a:endParaRPr lang="en-GB" sz="1800" dirty="0">
              <a:solidFill>
                <a:srgbClr val="0E101A"/>
              </a:solidFill>
              <a:highlight>
                <a:srgbClr val="FFFF00"/>
              </a:highlight>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vinna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sjálfstætt</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hefjast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handa</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197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3.1 </a:t>
            </a:r>
            <a:r>
              <a:rPr lang="en-US" sz="2000" dirty="0" err="1">
                <a:solidFill>
                  <a:srgbClr val="00B050"/>
                </a:solidFill>
                <a:latin typeface="Calibri" panose="020F0502020204030204" pitchFamily="34" charset="0"/>
                <a:cs typeface="Calibri" panose="020F0502020204030204" pitchFamily="34" charset="0"/>
              </a:rPr>
              <a:t>Að</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hafa</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frumkvæðið</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undirhæfni</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19519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3077766"/>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Skilgreina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markmið</a:t>
            </a:r>
            <a:endParaRPr lang="en-GB" sz="1800" dirty="0">
              <a:solidFill>
                <a:srgbClr val="0E101A"/>
              </a:solidFill>
              <a:latin typeface="Calibri" panose="020F0502020204030204" pitchFamily="34" charset="0"/>
              <a:cs typeface="Calibri" panose="020F0502020204030204" pitchFamily="34" charset="0"/>
            </a:endParaRPr>
          </a:p>
          <a:p>
            <a:pPr marL="228600" indent="-2286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Skipulagning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skipulag</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þróa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sjálfbæra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viðskiptaáætlun</a:t>
            </a:r>
            <a:endParaRPr lang="en-GB" sz="1800" dirty="0">
              <a:solidFill>
                <a:srgbClr val="0E101A"/>
              </a:solidFill>
              <a:latin typeface="Calibri" panose="020F0502020204030204" pitchFamily="34" charset="0"/>
              <a:cs typeface="Calibri" panose="020F0502020204030204" pitchFamily="34" charset="0"/>
            </a:endParaRPr>
          </a:p>
          <a:p>
            <a:pPr marL="228600" indent="-2286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forgangsraða</a:t>
            </a:r>
            <a:r>
              <a:rPr lang="en-GB" sz="1800" dirty="0">
                <a:solidFill>
                  <a:srgbClr val="0E101A"/>
                </a:solidFill>
                <a:latin typeface="Calibri" panose="020F0502020204030204" pitchFamily="34" charset="0"/>
                <a:cs typeface="Calibri" panose="020F0502020204030204" pitchFamily="34" charset="0"/>
              </a:rPr>
              <a:t> </a:t>
            </a:r>
          </a:p>
          <a:p>
            <a:pPr marL="228600" indent="-2286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Fylgstu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framförum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þínum</a:t>
            </a:r>
            <a:endParaRPr lang="en-GB" sz="1800" dirty="0">
              <a:solidFill>
                <a:srgbClr val="0E101A"/>
              </a:solidFill>
              <a:latin typeface="Calibri" panose="020F0502020204030204" pitchFamily="34" charset="0"/>
              <a:cs typeface="Calibri" panose="020F0502020204030204" pitchFamily="34" charset="0"/>
            </a:endParaRPr>
          </a:p>
          <a:p>
            <a:pPr marL="228600" indent="-2286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vera </a:t>
            </a:r>
            <a:r>
              <a:rPr lang="en-GB" sz="1800" dirty="0" err="1">
                <a:solidFill>
                  <a:srgbClr val="0E101A"/>
                </a:solidFill>
                <a:latin typeface="Calibri" panose="020F0502020204030204" pitchFamily="34" charset="0"/>
                <a:cs typeface="Calibri" panose="020F0502020204030204" pitchFamily="34" charset="0"/>
              </a:rPr>
              <a:t>sveigjanlegur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geta </a:t>
            </a:r>
            <a:r>
              <a:rPr lang="en-GB" sz="1800" dirty="0" err="1">
                <a:solidFill>
                  <a:srgbClr val="0E101A"/>
                </a:solidFill>
                <a:latin typeface="Calibri" panose="020F0502020204030204" pitchFamily="34" charset="0"/>
                <a:cs typeface="Calibri" panose="020F0502020204030204" pitchFamily="34" charset="0"/>
              </a:rPr>
              <a:t>lagað</a:t>
            </a:r>
            <a:r>
              <a:rPr lang="en-GB" sz="1800" dirty="0">
                <a:solidFill>
                  <a:srgbClr val="0E101A"/>
                </a:solidFill>
                <a:latin typeface="Calibri" panose="020F0502020204030204" pitchFamily="34" charset="0"/>
                <a:cs typeface="Calibri" panose="020F0502020204030204" pitchFamily="34" charset="0"/>
              </a:rPr>
              <a:t> sig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breytingum</a:t>
            </a:r>
            <a:endParaRPr lang="en-GB" sz="1000" dirty="0">
              <a:solidFill>
                <a:srgbClr val="0E101A"/>
              </a:solidFill>
              <a:latin typeface="Calibri" panose="020F0502020204030204" pitchFamily="34" charset="0"/>
              <a:cs typeface="Calibri" panose="020F0502020204030204" pitchFamily="34" charset="0"/>
            </a:endParaRPr>
          </a:p>
          <a:p>
            <a:pPr algn="just"/>
            <a:endParaRPr lang="en-GB" i="1" dirty="0">
              <a:solidFill>
                <a:schemeClr val="tx1"/>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198 </a:t>
            </a:r>
            <a:r>
              <a:rPr lang="en-GB" i="1" dirty="0" err="1">
                <a:solidFill>
                  <a:schemeClr val="tx1"/>
                </a:solidFill>
                <a:latin typeface="Calibri"/>
                <a:cs typeface="Calibri"/>
              </a:rPr>
              <a:t>og</a:t>
            </a:r>
            <a:r>
              <a:rPr lang="en-GB" i="1" dirty="0">
                <a:solidFill>
                  <a:schemeClr val="tx1"/>
                </a:solidFill>
                <a:latin typeface="Calibri"/>
                <a:cs typeface="Calibri"/>
              </a:rPr>
              <a:t> bls 199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solidFill>
                  <a:srgbClr val="00B050"/>
                </a:solidFill>
                <a:latin typeface="Calibri" panose="020F0502020204030204" pitchFamily="34" charset="0"/>
                <a:cs typeface="Calibri" panose="020F0502020204030204" pitchFamily="34" charset="0"/>
              </a:rPr>
              <a:t>3.2 </a:t>
            </a:r>
            <a:r>
              <a:rPr lang="en-US" sz="2000" dirty="0" err="1">
                <a:solidFill>
                  <a:srgbClr val="00B050"/>
                </a:solidFill>
                <a:latin typeface="Calibri" panose="020F0502020204030204" pitchFamily="34" charset="0"/>
                <a:cs typeface="Calibri" panose="020F0502020204030204" pitchFamily="34" charset="0"/>
              </a:rPr>
              <a:t>Skipulag</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og</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stjórnun</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undirhæfni</a:t>
            </a:r>
            <a:r>
              <a:rPr lang="en-US" sz="2000" dirty="0">
                <a:solidFill>
                  <a:srgbClr val="00B05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404915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846659"/>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takast</a:t>
            </a:r>
            <a:r>
              <a:rPr lang="en-GB" sz="1800" dirty="0">
                <a:solidFill>
                  <a:srgbClr val="0E101A"/>
                </a:solidFill>
                <a:latin typeface="Calibri"/>
                <a:cs typeface="Calibri"/>
              </a:rPr>
              <a:t> á </a:t>
            </a:r>
            <a:r>
              <a:rPr lang="en-GB" sz="1800" dirty="0" err="1">
                <a:solidFill>
                  <a:srgbClr val="0E101A"/>
                </a:solidFill>
                <a:latin typeface="Calibri"/>
                <a:cs typeface="Calibri"/>
              </a:rPr>
              <a:t>við</a:t>
            </a:r>
            <a:r>
              <a:rPr lang="en-GB" sz="1800" dirty="0">
                <a:solidFill>
                  <a:srgbClr val="0E101A"/>
                </a:solidFill>
                <a:latin typeface="Calibri"/>
                <a:cs typeface="Calibri"/>
              </a:rPr>
              <a:t> </a:t>
            </a:r>
            <a:r>
              <a:rPr lang="en-GB" sz="1800" dirty="0" err="1">
                <a:solidFill>
                  <a:srgbClr val="0E101A"/>
                </a:solidFill>
                <a:latin typeface="Calibri"/>
                <a:cs typeface="Calibri"/>
              </a:rPr>
              <a:t>óvissu</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óljósa</a:t>
            </a:r>
            <a:r>
              <a:rPr lang="en-GB" sz="1800" dirty="0">
                <a:solidFill>
                  <a:srgbClr val="0E101A"/>
                </a:solidFill>
                <a:latin typeface="Calibri"/>
                <a:cs typeface="Calibri"/>
              </a:rPr>
              <a:t> </a:t>
            </a:r>
            <a:r>
              <a:rPr lang="en-GB" sz="1800" dirty="0" err="1">
                <a:solidFill>
                  <a:srgbClr val="0E101A"/>
                </a:solidFill>
                <a:latin typeface="Calibri"/>
                <a:cs typeface="Calibri"/>
              </a:rPr>
              <a:t>stöðu</a:t>
            </a:r>
            <a:r>
              <a:rPr lang="en-GB" sz="1800" dirty="0">
                <a:solidFill>
                  <a:srgbClr val="0E101A"/>
                </a:solidFill>
                <a:latin typeface="Calibri"/>
                <a:cs typeface="Calibri"/>
              </a:rPr>
              <a:t>.</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meta </a:t>
            </a:r>
            <a:r>
              <a:rPr lang="en-GB" sz="1800" dirty="0" err="1">
                <a:solidFill>
                  <a:srgbClr val="0E101A"/>
                </a:solidFill>
                <a:latin typeface="Calibri" panose="020F0502020204030204" pitchFamily="34" charset="0"/>
                <a:cs typeface="Calibri" panose="020F0502020204030204" pitchFamily="34" charset="0"/>
              </a:rPr>
              <a:t>áhættu</a:t>
            </a:r>
            <a:r>
              <a:rPr lang="en-GB" sz="1800" dirty="0">
                <a:solidFill>
                  <a:srgbClr val="0E101A"/>
                </a:solidFill>
                <a:latin typeface="Calibri" panose="020F0502020204030204" pitchFamily="34" charset="0"/>
                <a:cs typeface="Calibri" panose="020F0502020204030204" pitchFamily="34" charset="0"/>
              </a:rPr>
              <a:t>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stýra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áhættu</a:t>
            </a:r>
            <a:r>
              <a:rPr lang="en-GB" sz="1800" dirty="0">
                <a:solidFill>
                  <a:srgbClr val="0E101A"/>
                </a:solidFill>
                <a:latin typeface="Calibri" panose="020F0502020204030204" pitchFamily="34" charset="0"/>
                <a:cs typeface="Calibri" panose="020F0502020204030204" pitchFamily="34" charset="0"/>
              </a:rPr>
              <a:t>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200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0" y="1228702"/>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solidFill>
                  <a:srgbClr val="00B050"/>
                </a:solidFill>
                <a:latin typeface="Calibri" panose="020F0502020204030204" pitchFamily="34" charset="0"/>
                <a:cs typeface="Calibri" panose="020F0502020204030204" pitchFamily="34" charset="0"/>
              </a:rPr>
              <a:t>3.3 </a:t>
            </a:r>
            <a:r>
              <a:rPr lang="en-US" sz="2000" dirty="0" err="1">
                <a:solidFill>
                  <a:srgbClr val="00B050"/>
                </a:solidFill>
                <a:latin typeface="Calibri" panose="020F0502020204030204" pitchFamily="34" charset="0"/>
                <a:cs typeface="Calibri" panose="020F0502020204030204" pitchFamily="34" charset="0"/>
              </a:rPr>
              <a:t>Að</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takast</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á</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við</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óljósa</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stöðu</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óvissu</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og</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áhættu</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undirfærni</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404762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Inngangur</a:t>
            </a:r>
            <a:endParaRPr lang="en-US" sz="2200" dirty="0">
              <a:latin typeface="Raleway" panose="020B0003030101060003" pitchFamily="34" charset="0"/>
            </a:endParaRPr>
          </a:p>
        </p:txBody>
      </p:sp>
      <p:sp>
        <p:nvSpPr>
          <p:cNvPr id="4" name="Rectángulo 3"/>
          <p:cNvSpPr/>
          <p:nvPr/>
        </p:nvSpPr>
        <p:spPr>
          <a:xfrm>
            <a:off x="127191" y="1641213"/>
            <a:ext cx="8455700" cy="369332"/>
          </a:xfrm>
          <a:prstGeom prst="rect">
            <a:avLst/>
          </a:prstGeom>
        </p:spPr>
        <p:txBody>
          <a:bodyPr wrap="square">
            <a:spAutoFit/>
          </a:bodyPr>
          <a:lstStyle/>
          <a:p>
            <a:pPr algn="just"/>
            <a:r>
              <a:rPr lang="en-GB" sz="1600" dirty="0" err="1">
                <a:solidFill>
                  <a:srgbClr val="0E101A"/>
                </a:solidFill>
                <a:latin typeface="Calibri" panose="020F0502020204030204" pitchFamily="34" charset="0"/>
                <a:cs typeface="Calibri" panose="020F0502020204030204" pitchFamily="34" charset="0"/>
              </a:rPr>
              <a:t>Til</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að</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skilja</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betur</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söguna</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á</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bak</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við</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þessa</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tvo</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hæfniramma</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verðum</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við</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að</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fara</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aftur</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til</a:t>
            </a:r>
            <a:r>
              <a:rPr lang="en-GB" sz="1600" dirty="0">
                <a:solidFill>
                  <a:srgbClr val="0E101A"/>
                </a:solidFill>
                <a:latin typeface="Calibri" panose="020F0502020204030204" pitchFamily="34" charset="0"/>
                <a:cs typeface="Calibri" panose="020F0502020204030204" pitchFamily="34" charset="0"/>
              </a:rPr>
              <a:t> </a:t>
            </a:r>
            <a:r>
              <a:rPr lang="en-GB" sz="1600" dirty="0" err="1">
                <a:solidFill>
                  <a:srgbClr val="0E101A"/>
                </a:solidFill>
                <a:latin typeface="Calibri" panose="020F0502020204030204" pitchFamily="34" charset="0"/>
                <a:cs typeface="Calibri" panose="020F0502020204030204" pitchFamily="34" charset="0"/>
              </a:rPr>
              <a:t>ársins</a:t>
            </a:r>
            <a:r>
              <a:rPr lang="en-GB" sz="1600" dirty="0">
                <a:solidFill>
                  <a:srgbClr val="0E101A"/>
                </a:solidFill>
                <a:latin typeface="Calibri" panose="020F0502020204030204" pitchFamily="34" charset="0"/>
                <a:cs typeface="Calibri" panose="020F0502020204030204" pitchFamily="34" charset="0"/>
              </a:rPr>
              <a:t> 2006</a:t>
            </a:r>
            <a:r>
              <a:rPr lang="en-GB" sz="1800" dirty="0">
                <a:solidFill>
                  <a:srgbClr val="0E101A"/>
                </a:solidFill>
                <a:latin typeface="Calibri" panose="020F0502020204030204" pitchFamily="34" charset="0"/>
                <a:cs typeface="Calibri" panose="020F0502020204030204" pitchFamily="34" charset="0"/>
              </a:rPr>
              <a:t>.</a:t>
            </a:r>
            <a:endParaRPr lang="en-GB" sz="1800" dirty="0">
              <a:solidFill>
                <a:srgbClr val="0E101A"/>
              </a:solidFill>
              <a:effectLst/>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err="1">
                <a:latin typeface="Calibri"/>
                <a:cs typeface="Calibri"/>
              </a:rPr>
              <a:t>Hvaðan</a:t>
            </a:r>
            <a:r>
              <a:rPr lang="en-US" sz="2000">
                <a:latin typeface="Calibri"/>
                <a:cs typeface="Calibri"/>
              </a:rPr>
              <a:t> </a:t>
            </a:r>
            <a:r>
              <a:rPr lang="en-US" sz="2000" err="1">
                <a:latin typeface="Calibri"/>
                <a:cs typeface="Calibri"/>
              </a:rPr>
              <a:t>koma</a:t>
            </a:r>
            <a:r>
              <a:rPr lang="en-US" sz="2000">
                <a:latin typeface="Calibri"/>
                <a:cs typeface="Calibri"/>
              </a:rPr>
              <a:t> </a:t>
            </a:r>
            <a:r>
              <a:rPr lang="en-US" sz="2000" err="1">
                <a:latin typeface="Calibri"/>
                <a:cs typeface="Calibri"/>
              </a:rPr>
              <a:t>þessir</a:t>
            </a:r>
            <a:r>
              <a:rPr lang="en-US" sz="2000">
                <a:latin typeface="Calibri"/>
                <a:cs typeface="Calibri"/>
              </a:rPr>
              <a:t> </a:t>
            </a:r>
            <a:r>
              <a:rPr lang="en-US" sz="2000" err="1">
                <a:latin typeface="Calibri"/>
                <a:cs typeface="Calibri"/>
              </a:rPr>
              <a:t>hæfnirammar</a:t>
            </a:r>
            <a:r>
              <a:rPr lang="en-US" sz="2000">
                <a:latin typeface="Calibri"/>
                <a:cs typeface="Calibri"/>
              </a:rPr>
              <a:t>? </a:t>
            </a:r>
            <a:endParaRPr lang="en-US" sz="200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a:stretch>
            <a:fillRect/>
          </a:stretch>
        </p:blipFill>
        <p:spPr>
          <a:xfrm>
            <a:off x="575768" y="2434472"/>
            <a:ext cx="7558546" cy="1719806"/>
          </a:xfrm>
          <a:prstGeom prst="rect">
            <a:avLst/>
          </a:prstGeom>
          <a:ln w="28575">
            <a:solidFill>
              <a:srgbClr val="FF0000"/>
            </a:solidFill>
          </a:ln>
        </p:spPr>
      </p:pic>
    </p:spTree>
    <p:extLst>
      <p:ext uri="{BB962C8B-B14F-4D97-AF65-F5344CB8AC3E}">
        <p14:creationId xmlns:p14="http://schemas.microsoft.com/office/powerpoint/2010/main" val="258342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3016210"/>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a:cs typeface="Calibri"/>
              </a:rPr>
              <a:t>Viðurkenna</a:t>
            </a:r>
            <a:r>
              <a:rPr lang="en-GB" sz="1800" dirty="0">
                <a:solidFill>
                  <a:srgbClr val="0E101A"/>
                </a:solidFill>
                <a:latin typeface="Calibri"/>
                <a:cs typeface="Calibri"/>
              </a:rPr>
              <a:t> </a:t>
            </a:r>
            <a:r>
              <a:rPr lang="en-GB" sz="1800" dirty="0" err="1">
                <a:solidFill>
                  <a:srgbClr val="0E101A"/>
                </a:solidFill>
                <a:latin typeface="Calibri"/>
                <a:cs typeface="Calibri"/>
              </a:rPr>
              <a:t>fjölbreytileika</a:t>
            </a:r>
            <a:r>
              <a:rPr lang="en-GB" sz="1800" dirty="0">
                <a:solidFill>
                  <a:srgbClr val="0E101A"/>
                </a:solidFill>
                <a:latin typeface="Calibri"/>
                <a:cs typeface="Calibri"/>
              </a:rPr>
              <a:t> </a:t>
            </a:r>
            <a:r>
              <a:rPr lang="en-GB" sz="1800" dirty="0" err="1">
                <a:solidFill>
                  <a:srgbClr val="0E101A"/>
                </a:solidFill>
                <a:latin typeface="Calibri"/>
                <a:cs typeface="Calibri"/>
              </a:rPr>
              <a:t>fólks</a:t>
            </a:r>
            <a:r>
              <a:rPr lang="en-GB" sz="1800" dirty="0">
                <a:solidFill>
                  <a:srgbClr val="0E101A"/>
                </a:solidFill>
                <a:latin typeface="Calibri"/>
                <a:cs typeface="Calibri"/>
              </a:rPr>
              <a:t>  </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Þróa</a:t>
            </a:r>
            <a:r>
              <a:rPr lang="en-GB" sz="1800" dirty="0">
                <a:solidFill>
                  <a:srgbClr val="0E101A"/>
                </a:solidFill>
                <a:latin typeface="Calibri"/>
                <a:cs typeface="Calibri"/>
              </a:rPr>
              <a:t> </a:t>
            </a:r>
            <a:r>
              <a:rPr lang="en-GB" sz="1800" dirty="0" err="1">
                <a:solidFill>
                  <a:srgbClr val="0E101A"/>
                </a:solidFill>
                <a:latin typeface="Calibri"/>
                <a:cs typeface="Calibri"/>
              </a:rPr>
              <a:t>tillfinningagreind</a:t>
            </a:r>
            <a:endParaRPr lang="en-GB" sz="1800" dirty="0">
              <a:solidFill>
                <a:srgbClr val="0E101A"/>
              </a:solidFill>
              <a:latin typeface="Calibri"/>
              <a:cs typeface="Calibri"/>
            </a:endParaRP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a:cs typeface="Calibri"/>
              </a:rPr>
              <a:t>Nota </a:t>
            </a:r>
            <a:r>
              <a:rPr lang="en-GB" sz="1800" dirty="0" err="1">
                <a:solidFill>
                  <a:srgbClr val="0E101A"/>
                </a:solidFill>
                <a:latin typeface="Calibri"/>
                <a:cs typeface="Calibri"/>
              </a:rPr>
              <a:t>virka</a:t>
            </a:r>
            <a:r>
              <a:rPr lang="en-GB" sz="1800" dirty="0">
                <a:solidFill>
                  <a:srgbClr val="0E101A"/>
                </a:solidFill>
                <a:latin typeface="Calibri"/>
                <a:cs typeface="Calibri"/>
              </a:rPr>
              <a:t> </a:t>
            </a:r>
            <a:r>
              <a:rPr lang="en-GB" sz="1800" dirty="0" err="1">
                <a:solidFill>
                  <a:srgbClr val="0E101A"/>
                </a:solidFill>
                <a:latin typeface="Calibri"/>
                <a:cs typeface="Calibri"/>
              </a:rPr>
              <a:t>hlustun</a:t>
            </a:r>
            <a:endParaRPr lang="en-GB" sz="1800" dirty="0">
              <a:solidFill>
                <a:srgbClr val="0E101A"/>
              </a:solidFill>
              <a:latin typeface="Calibri"/>
              <a:cs typeface="Calibri"/>
            </a:endParaRPr>
          </a:p>
          <a:p>
            <a:pPr marL="228600" indent="-2286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a:cs typeface="Calibri"/>
              </a:rPr>
              <a:t>Mynda </a:t>
            </a:r>
            <a:r>
              <a:rPr lang="en-GB" sz="1800" dirty="0" err="1">
                <a:solidFill>
                  <a:srgbClr val="0E101A"/>
                </a:solidFill>
                <a:latin typeface="Calibri"/>
                <a:cs typeface="Calibri"/>
              </a:rPr>
              <a:t>liðsheild</a:t>
            </a:r>
            <a:endParaRPr lang="en-GB" sz="1800" dirty="0">
              <a:solidFill>
                <a:srgbClr val="0E101A"/>
              </a:solidFill>
              <a:latin typeface="Calibri"/>
              <a:cs typeface="Calibri"/>
            </a:endParaRP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a:cs typeface="Calibri"/>
              </a:rPr>
              <a:t>Vinna saman</a:t>
            </a:r>
            <a:endParaRPr lang="en-GB" sz="1800" dirty="0">
              <a:solidFill>
                <a:srgbClr val="0E101A"/>
              </a:solidFill>
              <a:latin typeface="Calibri" panose="020F0502020204030204" pitchFamily="34" charset="0"/>
              <a:cs typeface="Calibri" panose="020F0502020204030204" pitchFamily="34" charset="0"/>
            </a:endParaRPr>
          </a:p>
          <a:p>
            <a:pPr marL="228600" indent="-2286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Stækka</a:t>
            </a:r>
            <a:r>
              <a:rPr lang="en-GB" sz="1800" dirty="0">
                <a:solidFill>
                  <a:srgbClr val="0E101A"/>
                </a:solidFill>
                <a:latin typeface="Calibri"/>
                <a:cs typeface="Calibri"/>
              </a:rPr>
              <a:t> </a:t>
            </a:r>
            <a:r>
              <a:rPr lang="en-GB" sz="1800" dirty="0" err="1">
                <a:solidFill>
                  <a:srgbClr val="0E101A"/>
                </a:solidFill>
                <a:latin typeface="Calibri"/>
                <a:cs typeface="Calibri"/>
              </a:rPr>
              <a:t>tengslanet</a:t>
            </a:r>
            <a:r>
              <a:rPr lang="en-GB" sz="1800" dirty="0">
                <a:solidFill>
                  <a:srgbClr val="0E101A"/>
                </a:solidFill>
                <a:latin typeface="Calibri"/>
                <a:cs typeface="Calibri"/>
              </a:rPr>
              <a:t> </a:t>
            </a:r>
            <a:r>
              <a:rPr lang="en-GB" sz="1800" dirty="0" err="1">
                <a:solidFill>
                  <a:srgbClr val="0E101A"/>
                </a:solidFill>
                <a:latin typeface="Calibri"/>
                <a:cs typeface="Calibri"/>
              </a:rPr>
              <a:t>þitt</a:t>
            </a:r>
            <a:r>
              <a:rPr lang="en-GB" sz="1800" dirty="0">
                <a:solidFill>
                  <a:srgbClr val="0E101A"/>
                </a:solidFill>
                <a:latin typeface="Calibri"/>
                <a:cs typeface="Calibri"/>
              </a:rPr>
              <a:t> </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i="1"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201 </a:t>
            </a:r>
            <a:r>
              <a:rPr lang="en-GB" i="1" dirty="0" err="1">
                <a:solidFill>
                  <a:schemeClr val="tx1"/>
                </a:solidFill>
                <a:latin typeface="Calibri"/>
                <a:cs typeface="Calibri"/>
              </a:rPr>
              <a:t>og</a:t>
            </a:r>
            <a:r>
              <a:rPr lang="en-GB" i="1" dirty="0">
                <a:solidFill>
                  <a:schemeClr val="tx1"/>
                </a:solidFill>
                <a:latin typeface="Calibri"/>
                <a:cs typeface="Calibri"/>
              </a:rPr>
              <a:t> bls 202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
        <p:nvSpPr>
          <p:cNvPr id="5" name="Google Shape;102;p12"/>
          <p:cNvSpPr txBox="1">
            <a:spLocks/>
          </p:cNvSpPr>
          <p:nvPr/>
        </p:nvSpPr>
        <p:spPr>
          <a:xfrm>
            <a:off x="127190" y="1228702"/>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3.4 </a:t>
            </a:r>
            <a:r>
              <a:rPr lang="en-US" sz="2000" dirty="0" err="1">
                <a:solidFill>
                  <a:srgbClr val="00B050"/>
                </a:solidFill>
                <a:latin typeface="Calibri" panose="020F0502020204030204" pitchFamily="34" charset="0"/>
                <a:cs typeface="Calibri" panose="020F0502020204030204" pitchFamily="34" charset="0"/>
              </a:rPr>
              <a:t>Að</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vinna</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með</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öðrum</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undirfærni</a:t>
            </a:r>
            <a:r>
              <a:rPr lang="en-US" sz="2000" dirty="0">
                <a:solidFill>
                  <a:srgbClr val="00B05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331983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5818148" y="2239888"/>
            <a:ext cx="2995652" cy="1169551"/>
          </a:xfrm>
          <a:prstGeom prst="rect">
            <a:avLst/>
          </a:prstGeom>
        </p:spPr>
        <p:txBody>
          <a:bodyPr wrap="square">
            <a:spAutoFit/>
          </a:bodyPr>
          <a:lstStyle/>
          <a:p>
            <a:r>
              <a:rPr lang="en-GB" i="1" dirty="0" err="1">
                <a:solidFill>
                  <a:schemeClr val="tx1"/>
                </a:solidFill>
                <a:latin typeface="Calibri" panose="020F0502020204030204" pitchFamily="34" charset="0"/>
                <a:cs typeface="Calibri" panose="020F0502020204030204" pitchFamily="34" charset="0"/>
              </a:rPr>
              <a:t>Ef</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þú</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vilt</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læra</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meira</a:t>
            </a:r>
            <a:r>
              <a:rPr lang="en-GB" i="1" dirty="0">
                <a:solidFill>
                  <a:schemeClr val="tx1"/>
                </a:solidFill>
                <a:latin typeface="Calibri" panose="020F0502020204030204" pitchFamily="34" charset="0"/>
                <a:cs typeface="Calibri" panose="020F0502020204030204" pitchFamily="34" charset="0"/>
              </a:rPr>
              <a:t> um „</a:t>
            </a:r>
            <a:r>
              <a:rPr lang="en-GB" i="1" dirty="0" err="1">
                <a:solidFill>
                  <a:schemeClr val="tx1"/>
                </a:solidFill>
                <a:latin typeface="Calibri" panose="020F0502020204030204" pitchFamily="34" charset="0"/>
                <a:cs typeface="Calibri" panose="020F0502020204030204" pitchFamily="34" charset="0"/>
              </a:rPr>
              <a:t>að</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læra</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að</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læra</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sjá</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LifeComp</a:t>
            </a:r>
            <a:r>
              <a:rPr lang="en-GB" i="1" dirty="0">
                <a:solidFill>
                  <a:schemeClr val="tx1"/>
                </a:solidFill>
                <a:latin typeface="Calibri" panose="020F0502020204030204" pitchFamily="34" charset="0"/>
                <a:cs typeface="Calibri" panose="020F0502020204030204" pitchFamily="34" charset="0"/>
              </a:rPr>
              <a:t> framework: the third official education and training framework </a:t>
            </a:r>
            <a:r>
              <a:rPr lang="en-GB" i="1" dirty="0" err="1">
                <a:solidFill>
                  <a:schemeClr val="tx1"/>
                </a:solidFill>
                <a:latin typeface="Calibri" panose="020F0502020204030204" pitchFamily="34" charset="0"/>
                <a:cs typeface="Calibri" panose="020F0502020204030204" pitchFamily="34" charset="0"/>
              </a:rPr>
              <a:t>sem</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gefinn</a:t>
            </a:r>
            <a:r>
              <a:rPr lang="en-GB" i="1" dirty="0">
                <a:solidFill>
                  <a:schemeClr val="tx1"/>
                </a:solidFill>
                <a:latin typeface="Calibri" panose="020F0502020204030204" pitchFamily="34" charset="0"/>
                <a:cs typeface="Calibri" panose="020F0502020204030204" pitchFamily="34" charset="0"/>
              </a:rPr>
              <a:t> var </a:t>
            </a:r>
            <a:r>
              <a:rPr lang="en-GB" i="1" dirty="0" err="1">
                <a:solidFill>
                  <a:schemeClr val="tx1"/>
                </a:solidFill>
                <a:latin typeface="Calibri" panose="020F0502020204030204" pitchFamily="34" charset="0"/>
                <a:cs typeface="Calibri" panose="020F0502020204030204" pitchFamily="34" charset="0"/>
              </a:rPr>
              <a:t>út</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af</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framkvæmdastjórn</a:t>
            </a:r>
            <a:r>
              <a:rPr lang="en-GB" i="1" dirty="0">
                <a:solidFill>
                  <a:schemeClr val="tx1"/>
                </a:solidFill>
                <a:latin typeface="Calibri" panose="020F0502020204030204" pitchFamily="34" charset="0"/>
                <a:cs typeface="Calibri" panose="020F0502020204030204" pitchFamily="34" charset="0"/>
              </a:rPr>
              <a:t> ESB </a:t>
            </a:r>
            <a:r>
              <a:rPr lang="en-GB" i="1" dirty="0" err="1">
                <a:solidFill>
                  <a:schemeClr val="tx1"/>
                </a:solidFill>
                <a:latin typeface="Calibri" panose="020F0502020204030204" pitchFamily="34" charset="0"/>
                <a:cs typeface="Calibri" panose="020F0502020204030204" pitchFamily="34" charset="0"/>
              </a:rPr>
              <a:t>árið</a:t>
            </a:r>
            <a:r>
              <a:rPr lang="en-GB" i="1" dirty="0">
                <a:solidFill>
                  <a:schemeClr val="tx1"/>
                </a:solidFill>
                <a:latin typeface="Calibri" panose="020F0502020204030204" pitchFamily="34" charset="0"/>
                <a:cs typeface="Calibri" panose="020F0502020204030204" pitchFamily="34" charset="0"/>
              </a:rPr>
              <a:t> 2020</a:t>
            </a:r>
          </a:p>
        </p:txBody>
      </p:sp>
      <p:sp>
        <p:nvSpPr>
          <p:cNvPr id="5" name="Google Shape;102;p12"/>
          <p:cNvSpPr txBox="1">
            <a:spLocks/>
          </p:cNvSpPr>
          <p:nvPr/>
        </p:nvSpPr>
        <p:spPr>
          <a:xfrm>
            <a:off x="127190" y="1228702"/>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3.5 </a:t>
            </a:r>
            <a:r>
              <a:rPr lang="en-US" sz="2000" dirty="0" err="1">
                <a:solidFill>
                  <a:srgbClr val="00B050"/>
                </a:solidFill>
                <a:latin typeface="Calibri" panose="020F0502020204030204" pitchFamily="34" charset="0"/>
                <a:cs typeface="Calibri" panose="020F0502020204030204" pitchFamily="34" charset="0"/>
              </a:rPr>
              <a:t>Að</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læra</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af</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reynslunni</a:t>
            </a:r>
            <a:r>
              <a:rPr lang="en-US" sz="2000" dirty="0">
                <a:solidFill>
                  <a:srgbClr val="00B050"/>
                </a:solidFill>
                <a:latin typeface="Calibri" panose="020F0502020204030204" pitchFamily="34" charset="0"/>
                <a:cs typeface="Calibri" panose="020F0502020204030204" pitchFamily="34" charset="0"/>
              </a:rPr>
              <a:t> : </a:t>
            </a:r>
            <a:r>
              <a:rPr lang="en-US" sz="2000" dirty="0" err="1">
                <a:solidFill>
                  <a:srgbClr val="00B050"/>
                </a:solidFill>
                <a:latin typeface="Calibri" panose="020F0502020204030204" pitchFamily="34" charset="0"/>
                <a:cs typeface="Calibri" panose="020F0502020204030204" pitchFamily="34" charset="0"/>
              </a:rPr>
              <a:t>undirfærni</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2. </a:t>
            </a:r>
            <a:r>
              <a:rPr lang="en-US" sz="2200" dirty="0" err="1">
                <a:latin typeface="Raleway" panose="020B0003030101060003" pitchFamily="34" charset="0"/>
              </a:rPr>
              <a:t>hluti</a:t>
            </a:r>
            <a:r>
              <a:rPr lang="en-US" sz="2200" dirty="0">
                <a:latin typeface="Raleway" panose="020B0003030101060003" pitchFamily="34" charset="0"/>
              </a:rPr>
              <a:t> –</a:t>
            </a:r>
            <a:r>
              <a:rPr lang="en-US" sz="2200" dirty="0" err="1">
                <a:latin typeface="Raleway" panose="020B0003030101060003" pitchFamily="34" charset="0"/>
              </a:rPr>
              <a:t>Meira</a:t>
            </a:r>
            <a:r>
              <a:rPr lang="en-US" sz="2200" dirty="0">
                <a:latin typeface="Raleway" panose="020B0003030101060003" pitchFamily="34" charset="0"/>
              </a:rPr>
              <a:t> um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rammann</a:t>
            </a:r>
            <a:endParaRPr lang="en-US" sz="2200" dirty="0">
              <a:latin typeface="Raleway" panose="020B0003030101060003" pitchFamily="34" charset="0"/>
            </a:endParaRPr>
          </a:p>
          <a:p>
            <a:endParaRPr lang="en-US" sz="2200" dirty="0">
              <a:latin typeface="Raleway" panose="020B0003030101060003" pitchFamily="34" charset="0"/>
            </a:endParaRPr>
          </a:p>
        </p:txBody>
      </p:sp>
      <p:sp>
        <p:nvSpPr>
          <p:cNvPr id="2" name="Freccia a destra 1"/>
          <p:cNvSpPr/>
          <p:nvPr/>
        </p:nvSpPr>
        <p:spPr>
          <a:xfrm>
            <a:off x="2624667" y="2433306"/>
            <a:ext cx="901411" cy="165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magine 2"/>
          <p:cNvPicPr>
            <a:picLocks noChangeAspect="1"/>
          </p:cNvPicPr>
          <p:nvPr/>
        </p:nvPicPr>
        <p:blipFill>
          <a:blip r:embed="rId3"/>
          <a:stretch>
            <a:fillRect/>
          </a:stretch>
        </p:blipFill>
        <p:spPr>
          <a:xfrm>
            <a:off x="3637886" y="1641213"/>
            <a:ext cx="2068454" cy="2923646"/>
          </a:xfrm>
          <a:prstGeom prst="rect">
            <a:avLst/>
          </a:prstGeom>
          <a:ln w="28575">
            <a:solidFill>
              <a:srgbClr val="FF0000"/>
            </a:solidFill>
          </a:ln>
        </p:spPr>
      </p:pic>
      <p:sp>
        <p:nvSpPr>
          <p:cNvPr id="7" name="Rectángulo 3"/>
          <p:cNvSpPr/>
          <p:nvPr/>
        </p:nvSpPr>
        <p:spPr>
          <a:xfrm>
            <a:off x="279591" y="1793613"/>
            <a:ext cx="3098609" cy="1846659"/>
          </a:xfrm>
          <a:prstGeom prst="rect">
            <a:avLst/>
          </a:prstGeom>
        </p:spPr>
        <p:txBody>
          <a:bodyPr wrap="square" lIns="91440" tIns="45720" rIns="91440" bIns="45720" anchor="t">
            <a:spAutoFit/>
          </a:bodyPr>
          <a:lstStyle/>
          <a:p>
            <a:pPr marL="342900" indent="-342900" algn="just">
              <a:buFont typeface="+mj-lt"/>
              <a:buAutoNum type="arabicPeriod"/>
            </a:pPr>
            <a:r>
              <a:rPr lang="en-GB" sz="1800" dirty="0" err="1">
                <a:solidFill>
                  <a:srgbClr val="0E101A"/>
                </a:solidFill>
                <a:latin typeface="Calibri" panose="020F0502020204030204" pitchFamily="34" charset="0"/>
                <a:cs typeface="Calibri" panose="020F0502020204030204" pitchFamily="34" charset="0"/>
              </a:rPr>
              <a:t>Hugsa</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Læra</a:t>
            </a:r>
            <a:r>
              <a:rPr lang="en-GB" sz="1800" dirty="0">
                <a:solidFill>
                  <a:srgbClr val="0E101A"/>
                </a:solidFill>
                <a:latin typeface="Calibri"/>
                <a:cs typeface="Calibri"/>
              </a:rPr>
              <a:t> </a:t>
            </a: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læra</a:t>
            </a:r>
            <a:r>
              <a:rPr lang="en-GB" sz="1800" dirty="0">
                <a:solidFill>
                  <a:srgbClr val="0E101A"/>
                </a:solidFill>
                <a:latin typeface="Calibri"/>
                <a:cs typeface="Calibri"/>
              </a:rPr>
              <a:t> **  </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err="1">
                <a:solidFill>
                  <a:srgbClr val="0E101A"/>
                </a:solidFill>
                <a:latin typeface="Calibri"/>
                <a:cs typeface="Calibri"/>
              </a:rPr>
              <a:t>Læra</a:t>
            </a:r>
            <a:r>
              <a:rPr lang="en-GB" sz="1800" dirty="0">
                <a:solidFill>
                  <a:srgbClr val="0E101A"/>
                </a:solidFill>
                <a:latin typeface="Calibri"/>
                <a:cs typeface="Calibri"/>
              </a:rPr>
              <a:t> </a:t>
            </a:r>
            <a:r>
              <a:rPr lang="en-GB" sz="1800" dirty="0" err="1">
                <a:solidFill>
                  <a:srgbClr val="0E101A"/>
                </a:solidFill>
                <a:latin typeface="Calibri"/>
                <a:cs typeface="Calibri"/>
              </a:rPr>
              <a:t>af</a:t>
            </a:r>
            <a:r>
              <a:rPr lang="en-GB" sz="1800" dirty="0">
                <a:solidFill>
                  <a:srgbClr val="0E101A"/>
                </a:solidFill>
                <a:latin typeface="Calibri"/>
                <a:cs typeface="Calibri"/>
              </a:rPr>
              <a:t> </a:t>
            </a:r>
            <a:r>
              <a:rPr lang="en-GB" sz="1800" dirty="0" err="1">
                <a:solidFill>
                  <a:srgbClr val="0E101A"/>
                </a:solidFill>
                <a:latin typeface="Calibri"/>
                <a:cs typeface="Calibri"/>
              </a:rPr>
              <a:t>reynslunni</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a:cs typeface="Calibri"/>
              </a:rPr>
              <a:t>Sjá</a:t>
            </a:r>
            <a:r>
              <a:rPr lang="en-GB" i="1" dirty="0">
                <a:solidFill>
                  <a:schemeClr val="tx1"/>
                </a:solidFill>
                <a:latin typeface="Calibri"/>
                <a:cs typeface="Calibri"/>
              </a:rPr>
              <a:t> bls 203 í </a:t>
            </a:r>
            <a:r>
              <a:rPr lang="en-GB" i="1" dirty="0" err="1">
                <a:solidFill>
                  <a:schemeClr val="tx1"/>
                </a:solidFill>
                <a:latin typeface="Calibri"/>
                <a:cs typeface="Calibri"/>
              </a:rPr>
              <a:t>EntreComp</a:t>
            </a:r>
            <a:r>
              <a:rPr lang="en-GB" i="1" dirty="0">
                <a:solidFill>
                  <a:schemeClr val="tx1"/>
                </a:solidFill>
                <a:latin typeface="Calibri"/>
                <a:cs typeface="Calibri"/>
              </a:rPr>
              <a:t> into Action</a:t>
            </a:r>
          </a:p>
        </p:txBody>
      </p:sp>
    </p:spTree>
    <p:extLst>
      <p:ext uri="{BB962C8B-B14F-4D97-AF65-F5344CB8AC3E}">
        <p14:creationId xmlns:p14="http://schemas.microsoft.com/office/powerpoint/2010/main" val="955911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427131"/>
            <a:ext cx="8455700" cy="923330"/>
          </a:xfrm>
          <a:prstGeom prst="rect">
            <a:avLst/>
          </a:prstGeom>
        </p:spPr>
        <p:txBody>
          <a:bodyPr wrap="square" lIns="91440" tIns="45720" rIns="91440" bIns="45720" anchor="t">
            <a:spAutoFit/>
          </a:bodyPr>
          <a:lstStyle/>
          <a:p>
            <a:r>
              <a:rPr lang="en-GB" sz="1800" dirty="0">
                <a:solidFill>
                  <a:srgbClr val="0E101A"/>
                </a:solidFill>
                <a:latin typeface="Calibri"/>
                <a:cs typeface="Calibri"/>
              </a:rPr>
              <a:t>Í </a:t>
            </a:r>
            <a:r>
              <a:rPr lang="en-GB" sz="1800" dirty="0" err="1">
                <a:solidFill>
                  <a:srgbClr val="0E101A"/>
                </a:solidFill>
                <a:latin typeface="Calibri"/>
                <a:cs typeface="Calibri"/>
              </a:rPr>
              <a:t>tilmælum</a:t>
            </a:r>
            <a:r>
              <a:rPr lang="en-GB" sz="1800" dirty="0">
                <a:solidFill>
                  <a:srgbClr val="0E101A"/>
                </a:solidFill>
                <a:latin typeface="Calibri"/>
                <a:cs typeface="Calibri"/>
              </a:rPr>
              <a:t> </a:t>
            </a:r>
            <a:r>
              <a:rPr lang="en-GB" sz="1800" dirty="0" err="1">
                <a:solidFill>
                  <a:srgbClr val="0E101A"/>
                </a:solidFill>
                <a:latin typeface="Calibri"/>
                <a:cs typeface="Calibri"/>
              </a:rPr>
              <a:t>Evrópuráðsins</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Evrópuþingsins</a:t>
            </a:r>
            <a:r>
              <a:rPr lang="en-GB" sz="1800" dirty="0">
                <a:solidFill>
                  <a:srgbClr val="0E101A"/>
                </a:solidFill>
                <a:latin typeface="Calibri"/>
                <a:cs typeface="Calibri"/>
              </a:rPr>
              <a:t> </a:t>
            </a:r>
            <a:r>
              <a:rPr lang="en-GB" sz="1800" dirty="0" err="1">
                <a:solidFill>
                  <a:srgbClr val="0E101A"/>
                </a:solidFill>
                <a:latin typeface="Calibri"/>
                <a:cs typeface="Calibri"/>
              </a:rPr>
              <a:t>frá</a:t>
            </a:r>
            <a:r>
              <a:rPr lang="en-GB" sz="1800" dirty="0">
                <a:solidFill>
                  <a:srgbClr val="0E101A"/>
                </a:solidFill>
                <a:latin typeface="Calibri"/>
                <a:cs typeface="Calibri"/>
              </a:rPr>
              <a:t> 2006 </a:t>
            </a:r>
            <a:r>
              <a:rPr lang="en-GB" sz="1800" dirty="0" err="1">
                <a:solidFill>
                  <a:srgbClr val="0E101A"/>
                </a:solidFill>
                <a:latin typeface="Calibri"/>
                <a:cs typeface="Calibri"/>
              </a:rPr>
              <a:t>kemur</a:t>
            </a:r>
            <a:r>
              <a:rPr lang="en-GB" sz="1800" dirty="0">
                <a:solidFill>
                  <a:srgbClr val="0E101A"/>
                </a:solidFill>
                <a:latin typeface="Calibri"/>
                <a:cs typeface="Calibri"/>
              </a:rPr>
              <a:t> </a:t>
            </a:r>
            <a:r>
              <a:rPr lang="en-GB" sz="1800" dirty="0" err="1">
                <a:solidFill>
                  <a:srgbClr val="0E101A"/>
                </a:solidFill>
                <a:latin typeface="Calibri"/>
                <a:cs typeface="Calibri"/>
              </a:rPr>
              <a:t>fram</a:t>
            </a:r>
            <a:r>
              <a:rPr lang="en-GB" sz="1800" dirty="0">
                <a:solidFill>
                  <a:srgbClr val="0E101A"/>
                </a:solidFill>
                <a:latin typeface="Calibri"/>
                <a:cs typeface="Calibri"/>
              </a:rPr>
              <a:t> </a:t>
            </a: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chemeClr val="accent1">
                    <a:lumMod val="75000"/>
                  </a:schemeClr>
                </a:solidFill>
                <a:latin typeface="Calibri"/>
                <a:cs typeface="Calibri"/>
              </a:rPr>
              <a:t>stafræn</a:t>
            </a:r>
            <a:r>
              <a:rPr lang="en-GB" sz="1800" dirty="0">
                <a:solidFill>
                  <a:schemeClr val="accent1">
                    <a:lumMod val="75000"/>
                  </a:schemeClr>
                </a:solidFill>
                <a:latin typeface="Calibri"/>
                <a:cs typeface="Calibri"/>
              </a:rPr>
              <a:t> </a:t>
            </a:r>
            <a:r>
              <a:rPr lang="en-GB" sz="1800" dirty="0" err="1">
                <a:solidFill>
                  <a:schemeClr val="accent1">
                    <a:lumMod val="75000"/>
                  </a:schemeClr>
                </a:solidFill>
                <a:latin typeface="Calibri"/>
                <a:cs typeface="Calibri"/>
              </a:rPr>
              <a:t>hæfni</a:t>
            </a:r>
            <a:r>
              <a:rPr lang="en-GB" sz="1800" dirty="0">
                <a:solidFill>
                  <a:schemeClr val="accent1">
                    <a:lumMod val="75000"/>
                  </a:schemeClr>
                </a:solidFill>
                <a:latin typeface="Calibri"/>
                <a:cs typeface="Calibri"/>
              </a:rPr>
              <a:t> </a:t>
            </a:r>
            <a:r>
              <a:rPr lang="en-GB" sz="1800" dirty="0">
                <a:solidFill>
                  <a:srgbClr val="0E101A"/>
                </a:solidFill>
                <a:latin typeface="Calibri"/>
                <a:cs typeface="Calibri"/>
              </a:rPr>
              <a:t>er</a:t>
            </a:r>
            <a:r>
              <a:rPr lang="en-GB" sz="1800" dirty="0">
                <a:solidFill>
                  <a:schemeClr val="accent1">
                    <a:lumMod val="75000"/>
                  </a:schemeClr>
                </a:solidFill>
                <a:latin typeface="Calibri"/>
                <a:cs typeface="Calibri"/>
              </a:rPr>
              <a:t> </a:t>
            </a:r>
            <a:r>
              <a:rPr lang="en-GB" sz="1800" dirty="0" err="1">
                <a:solidFill>
                  <a:srgbClr val="0E101A"/>
                </a:solidFill>
                <a:latin typeface="Calibri"/>
                <a:cs typeface="Calibri"/>
              </a:rPr>
              <a:t>meðal</a:t>
            </a:r>
            <a:r>
              <a:rPr lang="en-GB" sz="1800" dirty="0">
                <a:solidFill>
                  <a:srgbClr val="0E101A"/>
                </a:solidFill>
                <a:latin typeface="Calibri"/>
                <a:cs typeface="Calibri"/>
              </a:rPr>
              <a:t> </a:t>
            </a:r>
            <a:r>
              <a:rPr lang="en-GB" sz="1800" dirty="0" err="1">
                <a:solidFill>
                  <a:srgbClr val="0E101A"/>
                </a:solidFill>
                <a:latin typeface="Calibri"/>
                <a:cs typeface="Calibri"/>
              </a:rPr>
              <a:t>þeirrar</a:t>
            </a:r>
            <a:r>
              <a:rPr lang="en-GB" sz="1800" dirty="0">
                <a:solidFill>
                  <a:srgbClr val="0E101A"/>
                </a:solidFill>
                <a:latin typeface="Calibri"/>
                <a:cs typeface="Calibri"/>
              </a:rPr>
              <a:t> </a:t>
            </a:r>
            <a:r>
              <a:rPr lang="en-GB" sz="1800" dirty="0" err="1">
                <a:solidFill>
                  <a:srgbClr val="0E101A"/>
                </a:solidFill>
                <a:latin typeface="Calibri"/>
                <a:cs typeface="Calibri"/>
              </a:rPr>
              <a:t>hæfni</a:t>
            </a:r>
            <a:r>
              <a:rPr lang="en-GB" sz="1800" dirty="0">
                <a:solidFill>
                  <a:srgbClr val="0E101A"/>
                </a:solidFill>
                <a:latin typeface="Calibri"/>
                <a:cs typeface="Calibri"/>
              </a:rPr>
              <a:t> </a:t>
            </a:r>
            <a:r>
              <a:rPr lang="en-GB" sz="1800" dirty="0" err="1">
                <a:solidFill>
                  <a:srgbClr val="0E101A"/>
                </a:solidFill>
                <a:latin typeface="Calibri"/>
                <a:cs typeface="Calibri"/>
              </a:rPr>
              <a:t>sem</a:t>
            </a:r>
            <a:r>
              <a:rPr lang="en-GB" sz="1800" dirty="0">
                <a:solidFill>
                  <a:srgbClr val="0E101A"/>
                </a:solidFill>
                <a:latin typeface="Calibri"/>
                <a:cs typeface="Calibri"/>
              </a:rPr>
              <a:t> </a:t>
            </a:r>
            <a:r>
              <a:rPr lang="en-GB" sz="1800" dirty="0" err="1">
                <a:solidFill>
                  <a:srgbClr val="0E101A"/>
                </a:solidFill>
                <a:latin typeface="Calibri"/>
                <a:cs typeface="Calibri"/>
              </a:rPr>
              <a:t>stefnt</a:t>
            </a:r>
            <a:r>
              <a:rPr lang="en-GB" sz="1800" dirty="0">
                <a:solidFill>
                  <a:srgbClr val="0E101A"/>
                </a:solidFill>
                <a:latin typeface="Calibri"/>
                <a:cs typeface="Calibri"/>
              </a:rPr>
              <a:t> er </a:t>
            </a:r>
            <a:r>
              <a:rPr lang="en-GB" sz="1800" dirty="0" err="1">
                <a:solidFill>
                  <a:srgbClr val="0E101A"/>
                </a:solidFill>
                <a:latin typeface="Calibri"/>
                <a:cs typeface="Calibri"/>
              </a:rPr>
              <a:t>að</a:t>
            </a:r>
            <a:r>
              <a:rPr lang="en-GB" sz="1800" dirty="0">
                <a:solidFill>
                  <a:srgbClr val="0E101A"/>
                </a:solidFill>
                <a:latin typeface="Calibri"/>
                <a:cs typeface="Calibri"/>
              </a:rPr>
              <a:t> í </a:t>
            </a:r>
            <a:r>
              <a:rPr lang="en-GB" sz="1800" dirty="0" err="1">
                <a:solidFill>
                  <a:srgbClr val="0E101A"/>
                </a:solidFill>
                <a:latin typeface="Calibri"/>
                <a:cs typeface="Calibri"/>
              </a:rPr>
              <a:t>símenntun</a:t>
            </a:r>
            <a:r>
              <a:rPr lang="en-GB" sz="1800" dirty="0">
                <a:solidFill>
                  <a:srgbClr val="0E101A"/>
                </a:solidFill>
                <a:latin typeface="Calibri"/>
                <a:cs typeface="Calibri"/>
              </a:rPr>
              <a:t> á </a:t>
            </a:r>
            <a:r>
              <a:rPr lang="en-GB" sz="1800" dirty="0" err="1">
                <a:solidFill>
                  <a:srgbClr val="0E101A"/>
                </a:solidFill>
                <a:latin typeface="Calibri"/>
                <a:cs typeface="Calibri"/>
              </a:rPr>
              <a:t>næstu</a:t>
            </a:r>
            <a:r>
              <a:rPr lang="en-GB" sz="1800" dirty="0">
                <a:solidFill>
                  <a:srgbClr val="0E101A"/>
                </a:solidFill>
                <a:latin typeface="Calibri"/>
                <a:cs typeface="Calibri"/>
              </a:rPr>
              <a:t> </a:t>
            </a:r>
            <a:r>
              <a:rPr lang="en-GB" sz="1800" dirty="0" err="1">
                <a:solidFill>
                  <a:srgbClr val="0E101A"/>
                </a:solidFill>
                <a:latin typeface="Calibri"/>
                <a:cs typeface="Calibri"/>
              </a:rPr>
              <a:t>áratugum</a:t>
            </a:r>
            <a:r>
              <a:rPr lang="en-GB" sz="1800" dirty="0">
                <a:solidFill>
                  <a:srgbClr val="0E101A"/>
                </a:solidFill>
                <a:latin typeface="Calibri"/>
                <a:cs typeface="Calibri"/>
              </a:rPr>
              <a:t>. </a:t>
            </a:r>
            <a:r>
              <a:rPr lang="en-GB" sz="1800" dirty="0" err="1">
                <a:solidFill>
                  <a:srgbClr val="0E101A"/>
                </a:solidFill>
                <a:latin typeface="Calibri"/>
                <a:cs typeface="Calibri"/>
              </a:rPr>
              <a:t>Samkvæmt</a:t>
            </a:r>
            <a:r>
              <a:rPr lang="en-GB" sz="1800" dirty="0">
                <a:solidFill>
                  <a:srgbClr val="0E101A"/>
                </a:solidFill>
                <a:latin typeface="Calibri"/>
                <a:cs typeface="Calibri"/>
              </a:rPr>
              <a:t> </a:t>
            </a:r>
            <a:r>
              <a:rPr lang="en-GB" sz="1800" dirty="0" err="1">
                <a:solidFill>
                  <a:srgbClr val="0E101A"/>
                </a:solidFill>
                <a:latin typeface="Calibri"/>
                <a:cs typeface="Calibri"/>
              </a:rPr>
              <a:t>tillögunni</a:t>
            </a:r>
            <a:r>
              <a:rPr lang="en-GB" sz="1800" dirty="0">
                <a:solidFill>
                  <a:srgbClr val="0E101A"/>
                </a:solidFill>
                <a:latin typeface="Calibri"/>
                <a:cs typeface="Calibri"/>
              </a:rPr>
              <a:t>...</a:t>
            </a:r>
            <a:r>
              <a:rPr lang="en-GB" sz="1800" dirty="0">
                <a:solidFill>
                  <a:srgbClr val="0070C0"/>
                </a:solidFill>
                <a:latin typeface="Calibri"/>
                <a:cs typeface="Calibri"/>
              </a:rPr>
              <a:t> </a:t>
            </a:r>
            <a:endParaRPr lang="en-GB" sz="1800"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054401"/>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Tímalína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DigComp</a:t>
            </a:r>
            <a:r>
              <a:rPr lang="en-US" sz="2000" dirty="0">
                <a:latin typeface="Calibri" panose="020F0502020204030204" pitchFamily="34" charset="0"/>
                <a:cs typeface="Calibri" panose="020F0502020204030204" pitchFamily="34" charset="0"/>
              </a:rPr>
              <a:t> (1)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3. </a:t>
            </a:r>
            <a:r>
              <a:rPr lang="en-US" sz="2200" dirty="0" err="1">
                <a:latin typeface="Raleway" panose="020B0003030101060003" pitchFamily="34" charset="0"/>
              </a:rPr>
              <a:t>hluti</a:t>
            </a:r>
            <a:r>
              <a:rPr lang="en-US" sz="2200" dirty="0">
                <a:latin typeface="Raleway" panose="020B0003030101060003" pitchFamily="34" charset="0"/>
              </a:rPr>
              <a:t> – </a:t>
            </a:r>
            <a:r>
              <a:rPr lang="en-US" sz="2200" dirty="0" err="1">
                <a:latin typeface="Raleway" panose="020B0003030101060003" pitchFamily="34" charset="0"/>
              </a:rPr>
              <a:t>DigComp</a:t>
            </a:r>
            <a:r>
              <a:rPr lang="en-US" sz="2200" dirty="0">
                <a:latin typeface="Raleway" panose="020B0003030101060003" pitchFamily="34" charset="0"/>
              </a:rPr>
              <a:t> </a:t>
            </a:r>
            <a:r>
              <a:rPr lang="en-US" sz="2200" dirty="0" err="1">
                <a:latin typeface="Raleway" panose="020B0003030101060003" pitchFamily="34" charset="0"/>
              </a:rPr>
              <a:t>ramminn</a:t>
            </a:r>
            <a:endParaRPr lang="en-US" sz="2200" dirty="0">
              <a:latin typeface="Raleway" panose="020B0003030101060003" pitchFamily="34" charset="0"/>
            </a:endParaRPr>
          </a:p>
        </p:txBody>
      </p:sp>
      <p:pic>
        <p:nvPicPr>
          <p:cNvPr id="2" name="Immagine 1"/>
          <p:cNvPicPr>
            <a:picLocks noChangeAspect="1"/>
          </p:cNvPicPr>
          <p:nvPr/>
        </p:nvPicPr>
        <p:blipFill>
          <a:blip r:embed="rId3"/>
          <a:stretch>
            <a:fillRect/>
          </a:stretch>
        </p:blipFill>
        <p:spPr>
          <a:xfrm>
            <a:off x="225558" y="2362201"/>
            <a:ext cx="8692885" cy="1871134"/>
          </a:xfrm>
          <a:prstGeom prst="rect">
            <a:avLst/>
          </a:prstGeom>
        </p:spPr>
      </p:pic>
    </p:spTree>
    <p:extLst>
      <p:ext uri="{BB962C8B-B14F-4D97-AF65-F5344CB8AC3E}">
        <p14:creationId xmlns:p14="http://schemas.microsoft.com/office/powerpoint/2010/main" val="47523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646878"/>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2013:Fyrsta </a:t>
            </a:r>
            <a:r>
              <a:rPr lang="en-GB" sz="1800" dirty="0" err="1">
                <a:solidFill>
                  <a:srgbClr val="0E101A"/>
                </a:solidFill>
                <a:latin typeface="Calibri" panose="020F0502020204030204" pitchFamily="34" charset="0"/>
                <a:cs typeface="Calibri" panose="020F0502020204030204" pitchFamily="34" charset="0"/>
              </a:rPr>
              <a:t>útgáfa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2.0 – </a:t>
            </a:r>
            <a:r>
              <a:rPr lang="en-GB" sz="1800" dirty="0">
                <a:solidFill>
                  <a:srgbClr val="0E101A"/>
                </a:solidFill>
                <a:latin typeface="Calibri" panose="020F0502020204030204" pitchFamily="34" charset="0"/>
                <a:cs typeface="Calibri" panose="020F0502020204030204" pitchFamily="34" charset="0"/>
                <a:hlinkClick r:id="rId3"/>
              </a:rPr>
              <a:t>DigComp 2.0</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2017: </a:t>
            </a:r>
            <a:r>
              <a:rPr lang="en-GB" sz="1800" dirty="0" err="1">
                <a:solidFill>
                  <a:srgbClr val="0E101A"/>
                </a:solidFill>
                <a:latin typeface="Calibri" panose="020F0502020204030204" pitchFamily="34" charset="0"/>
                <a:cs typeface="Calibri" panose="020F0502020204030204" pitchFamily="34" charset="0"/>
              </a:rPr>
              <a:t>Endurskoðuð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útgáfa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a:t>
            </a:r>
            <a:r>
              <a:rPr lang="en-GB" sz="1800" dirty="0">
                <a:solidFill>
                  <a:srgbClr val="0E101A"/>
                </a:solidFill>
                <a:latin typeface="Calibri" panose="020F0502020204030204" pitchFamily="34" charset="0"/>
                <a:cs typeface="Calibri" panose="020F0502020204030204" pitchFamily="34" charset="0"/>
                <a:hlinkClick r:id="rId4"/>
              </a:rPr>
              <a:t>DigComp 2.1</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2017: </a:t>
            </a:r>
            <a:r>
              <a:rPr lang="en-GB" sz="1800" dirty="0" err="1">
                <a:solidFill>
                  <a:srgbClr val="0E101A"/>
                </a:solidFill>
                <a:latin typeface="Calibri" panose="020F0502020204030204" pitchFamily="34" charset="0"/>
                <a:cs typeface="Calibri" panose="020F0502020204030204" pitchFamily="34" charset="0"/>
              </a:rPr>
              <a:t>Útgáfa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kennara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fræðsluaðila</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5"/>
              </a:rPr>
              <a:t>DigCompEdu</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2018: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fylgja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eftir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góðum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starfsvenjum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í</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menntastofnunum</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6"/>
              </a:rPr>
              <a:t>DigComp into Action</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2020: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fylgja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eftir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góðum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starfsvenjum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í</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einkageiranum</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7"/>
              </a:rPr>
              <a:t>DigComp at Work</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2022: </a:t>
            </a:r>
            <a:r>
              <a:rPr lang="en-GB" sz="1800" dirty="0" err="1">
                <a:solidFill>
                  <a:srgbClr val="0E101A"/>
                </a:solidFill>
                <a:latin typeface="Calibri" panose="020F0502020204030204" pitchFamily="34" charset="0"/>
                <a:cs typeface="Calibri" panose="020F0502020204030204" pitchFamily="34" charset="0"/>
              </a:rPr>
              <a:t>Endurskoðuð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útgáfa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2.2 (</a:t>
            </a:r>
            <a:r>
              <a:rPr lang="en-GB" sz="1800" dirty="0" err="1">
                <a:solidFill>
                  <a:srgbClr val="0E101A"/>
                </a:solidFill>
                <a:latin typeface="Calibri" panose="020F0502020204030204" pitchFamily="34" charset="0"/>
                <a:cs typeface="Calibri" panose="020F0502020204030204" pitchFamily="34" charset="0"/>
              </a:rPr>
              <a:t>óútgefin</a:t>
            </a:r>
            <a:r>
              <a:rPr lang="en-GB" sz="1800" dirty="0">
                <a:solidFill>
                  <a:srgbClr val="0E101A"/>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panose="020F0502020204030204" pitchFamily="34" charset="0"/>
                <a:cs typeface="Calibri" panose="020F0502020204030204" pitchFamily="34" charset="0"/>
              </a:rPr>
              <a:t>Tímalína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DigComp</a:t>
            </a:r>
            <a:r>
              <a:rPr lang="en-US" sz="2000" dirty="0">
                <a:latin typeface="Calibri" panose="020F0502020204030204" pitchFamily="34" charset="0"/>
                <a:cs typeface="Calibri" panose="020F0502020204030204" pitchFamily="34" charset="0"/>
              </a:rPr>
              <a:t> (2)    </a:t>
            </a:r>
          </a:p>
          <a:p>
            <a:pPr marL="0" indent="0">
              <a:buClr>
                <a:schemeClr val="dk1"/>
              </a:buClr>
              <a:buSzPts val="1100"/>
              <a:buFont typeface="Karla"/>
              <a:buNone/>
            </a:pP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3. </a:t>
            </a:r>
            <a:r>
              <a:rPr lang="en-US" sz="2200" dirty="0" err="1">
                <a:latin typeface="Raleway" panose="020B0003030101060003" pitchFamily="34" charset="0"/>
              </a:rPr>
              <a:t>hluti</a:t>
            </a:r>
            <a:r>
              <a:rPr lang="en-US" sz="2200" dirty="0">
                <a:latin typeface="Raleway" panose="020B0003030101060003" pitchFamily="34" charset="0"/>
              </a:rPr>
              <a:t> – </a:t>
            </a:r>
            <a:r>
              <a:rPr lang="en-US" sz="2200" dirty="0" err="1">
                <a:latin typeface="Raleway" panose="020B0003030101060003" pitchFamily="34" charset="0"/>
              </a:rPr>
              <a:t>DigComp</a:t>
            </a:r>
            <a:r>
              <a:rPr lang="en-US" sz="2200" dirty="0">
                <a:latin typeface="Raleway" panose="020B0003030101060003" pitchFamily="34" charset="0"/>
              </a:rPr>
              <a:t> </a:t>
            </a:r>
            <a:r>
              <a:rPr lang="en-US" sz="2200" dirty="0" err="1">
                <a:latin typeface="Raleway" panose="020B0003030101060003" pitchFamily="34" charset="0"/>
              </a:rPr>
              <a:t>ramminn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3404646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2" y="1641213"/>
            <a:ext cx="5982664" cy="2862322"/>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hlinkClick r:id="rId3"/>
              </a:rPr>
              <a:t>DigComp</a:t>
            </a:r>
            <a:r>
              <a:rPr lang="en-GB" sz="1800" dirty="0">
                <a:solidFill>
                  <a:srgbClr val="0E101A"/>
                </a:solidFill>
                <a:latin typeface="Calibri" panose="020F0502020204030204" pitchFamily="34" charset="0"/>
                <a:cs typeface="Calibri" panose="020F0502020204030204" pitchFamily="34" charset="0"/>
              </a:rPr>
              <a:t> er </a:t>
            </a:r>
            <a:r>
              <a:rPr lang="en-GB" sz="1800" dirty="0" err="1">
                <a:solidFill>
                  <a:srgbClr val="0E101A"/>
                </a:solidFill>
                <a:latin typeface="Calibri" panose="020F0502020204030204" pitchFamily="34" charset="0"/>
                <a:cs typeface="Calibri" panose="020F0502020204030204" pitchFamily="34" charset="0"/>
              </a:rPr>
              <a:t>ætlað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fjalla</a:t>
            </a:r>
            <a:r>
              <a:rPr lang="en-GB" sz="1800" dirty="0">
                <a:solidFill>
                  <a:srgbClr val="0E101A"/>
                </a:solidFill>
                <a:latin typeface="Calibri" panose="020F0502020204030204" pitchFamily="34" charset="0"/>
                <a:cs typeface="Calibri" panose="020F0502020204030204" pitchFamily="34" charset="0"/>
              </a:rPr>
              <a:t> um </a:t>
            </a:r>
            <a:r>
              <a:rPr lang="en-GB" sz="1800" dirty="0" err="1">
                <a:solidFill>
                  <a:srgbClr val="0E101A"/>
                </a:solidFill>
                <a:latin typeface="Calibri" panose="020F0502020204030204" pitchFamily="34" charset="0"/>
                <a:cs typeface="Calibri" panose="020F0502020204030204" pitchFamily="34" charset="0"/>
              </a:rPr>
              <a:t>eftirfarandi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svið</a:t>
            </a:r>
            <a:r>
              <a:rPr lang="en-GB" sz="1800" dirty="0">
                <a:solidFill>
                  <a:srgbClr val="0E101A"/>
                </a:solidFill>
                <a:latin typeface="Calibri" panose="020F0502020204030204" pitchFamily="34" charset="0"/>
                <a:cs typeface="Calibri" panose="020F0502020204030204" pitchFamily="34" charset="0"/>
              </a:rPr>
              <a:t>: </a:t>
            </a:r>
          </a:p>
          <a:p>
            <a:pPr algn="just"/>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Stuðningur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stefnumótun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á</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sviði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stafrænnar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menntunar</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Aðstoð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fræðsluaðila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hönnun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þjálfunarnámskráa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uppfylla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kröfur</a:t>
            </a:r>
            <a:r>
              <a:rPr lang="en-GB" dirty="0">
                <a:solidFill>
                  <a:srgbClr val="0E101A"/>
                </a:solidFill>
                <a:latin typeface="Calibri" panose="020F0502020204030204" pitchFamily="34" charset="0"/>
                <a:cs typeface="Calibri" panose="020F0502020204030204" pitchFamily="34" charset="0"/>
              </a:rPr>
              <a:t> um </a:t>
            </a:r>
            <a:r>
              <a:rPr lang="en-GB" dirty="0" err="1">
                <a:solidFill>
                  <a:srgbClr val="0E101A"/>
                </a:solidFill>
                <a:latin typeface="Calibri" panose="020F0502020204030204" pitchFamily="34" charset="0"/>
                <a:cs typeface="Calibri" panose="020F0502020204030204" pitchFamily="34" charset="0"/>
              </a:rPr>
              <a:t>stafræna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getu</a:t>
            </a:r>
            <a:r>
              <a:rPr lang="en-GB" dirty="0">
                <a:solidFill>
                  <a:srgbClr val="0E101A"/>
                </a:solidFill>
                <a:latin typeface="Calibri" panose="020F0502020204030204" pitchFamily="34" charset="0"/>
                <a:cs typeface="Calibri" panose="020F0502020204030204" pitchFamily="34" charset="0"/>
              </a:rPr>
              <a:t> </a:t>
            </a: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meta </a:t>
            </a:r>
            <a:r>
              <a:rPr lang="en-GB" dirty="0" err="1">
                <a:solidFill>
                  <a:srgbClr val="0E101A"/>
                </a:solidFill>
                <a:latin typeface="Calibri" panose="020F0502020204030204" pitchFamily="34" charset="0"/>
                <a:cs typeface="Calibri" panose="020F0502020204030204" pitchFamily="34" charset="0"/>
              </a:rPr>
              <a:t>ný</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prófunarlíkön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stafræna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færni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hæfni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allra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borgara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í</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upplýsingatækni</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Endurhönnun</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á</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námi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bæði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með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tilliti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hæfniviðmiða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ferla</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Uppfæra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námsframboðið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þannig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það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samræmist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væntingum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markaðarins</a:t>
            </a:r>
            <a:r>
              <a:rPr lang="en-GB" dirty="0">
                <a:solidFill>
                  <a:srgbClr val="0E101A"/>
                </a:solidFill>
                <a:latin typeface="Calibri" panose="020F0502020204030204" pitchFamily="34" charset="0"/>
                <a:cs typeface="Calibri" panose="020F0502020204030204" pitchFamily="34" charset="0"/>
              </a:rPr>
              <a:t> um </a:t>
            </a:r>
            <a:r>
              <a:rPr lang="en-GB" dirty="0" err="1">
                <a:solidFill>
                  <a:srgbClr val="0E101A"/>
                </a:solidFill>
                <a:latin typeface="Calibri" panose="020F0502020204030204" pitchFamily="34" charset="0"/>
                <a:cs typeface="Calibri" panose="020F0502020204030204" pitchFamily="34" charset="0"/>
              </a:rPr>
              <a:t>ráðningarhæfi</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stuðla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að</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betri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félagslegum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og</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efnahagslegum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tækifærum</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fyrir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a:t>
            </a:r>
            <a:endParaRPr lang="en-GB" dirty="0">
              <a:solidFill>
                <a:srgbClr val="0E101A"/>
              </a:solidFill>
              <a:latin typeface="Calibri" panose="020F0502020204030204" pitchFamily="34" charset="0"/>
              <a:cs typeface="Calibri" panose="020F0502020204030204" pitchFamily="34" charset="0"/>
            </a:endParaRPr>
          </a:p>
          <a:p>
            <a:pPr algn="just"/>
            <a:endParaRPr lang="en-GB" sz="1800" dirty="0">
              <a:solidFill>
                <a:srgbClr val="0E101A"/>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DigComp: </a:t>
            </a:r>
            <a:r>
              <a:rPr lang="en-US" sz="2000" dirty="0" err="1">
                <a:latin typeface="Calibri" panose="020F0502020204030204" pitchFamily="34" charset="0"/>
                <a:cs typeface="Calibri" panose="020F0502020204030204" pitchFamily="34" charset="0"/>
              </a:rPr>
              <a:t>stærð</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umfang</a:t>
            </a:r>
            <a:r>
              <a:rPr lang="en-US" sz="2000" dirty="0">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3. </a:t>
            </a:r>
            <a:r>
              <a:rPr lang="en-US" sz="2200" dirty="0" err="1">
                <a:latin typeface="Raleway" panose="020B0003030101060003" pitchFamily="34" charset="0"/>
              </a:rPr>
              <a:t>hluti</a:t>
            </a:r>
            <a:r>
              <a:rPr lang="en-US" sz="2200" dirty="0">
                <a:latin typeface="Raleway" panose="020B0003030101060003" pitchFamily="34" charset="0"/>
              </a:rPr>
              <a:t> – </a:t>
            </a:r>
            <a:r>
              <a:rPr lang="en-US" sz="2200" dirty="0" err="1">
                <a:latin typeface="Raleway" panose="020B0003030101060003" pitchFamily="34" charset="0"/>
              </a:rPr>
              <a:t>DigComp</a:t>
            </a:r>
            <a:r>
              <a:rPr lang="en-US" sz="2200" dirty="0">
                <a:latin typeface="Raleway" panose="020B0003030101060003" pitchFamily="34" charset="0"/>
              </a:rPr>
              <a:t> </a:t>
            </a:r>
            <a:r>
              <a:rPr lang="en-US" sz="2200" dirty="0" err="1">
                <a:latin typeface="Raleway" panose="020B0003030101060003" pitchFamily="34" charset="0"/>
              </a:rPr>
              <a:t>ramminn</a:t>
            </a:r>
            <a:endParaRPr lang="en-US" sz="2200" dirty="0">
              <a:latin typeface="Raleway" panose="020B0003030101060003" pitchFamily="34" charset="0"/>
            </a:endParaRPr>
          </a:p>
          <a:p>
            <a:endParaRPr lang="en-US" sz="2200" dirty="0">
              <a:latin typeface="Raleway" panose="020B0003030101060003" pitchFamily="34" charset="0"/>
            </a:endParaRPr>
          </a:p>
        </p:txBody>
      </p:sp>
      <p:pic>
        <p:nvPicPr>
          <p:cNvPr id="2" name="Immagine 1"/>
          <p:cNvPicPr>
            <a:picLocks noChangeAspect="1"/>
          </p:cNvPicPr>
          <p:nvPr/>
        </p:nvPicPr>
        <p:blipFill>
          <a:blip r:embed="rId4"/>
          <a:stretch>
            <a:fillRect/>
          </a:stretch>
        </p:blipFill>
        <p:spPr>
          <a:xfrm>
            <a:off x="6359437" y="1641213"/>
            <a:ext cx="2076908" cy="2946672"/>
          </a:xfrm>
          <a:prstGeom prst="rect">
            <a:avLst/>
          </a:prstGeom>
          <a:ln w="28575">
            <a:solidFill>
              <a:srgbClr val="FF0000"/>
            </a:solidFill>
          </a:ln>
        </p:spPr>
      </p:pic>
    </p:spTree>
    <p:extLst>
      <p:ext uri="{BB962C8B-B14F-4D97-AF65-F5344CB8AC3E}">
        <p14:creationId xmlns:p14="http://schemas.microsoft.com/office/powerpoint/2010/main" val="369446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215152" y="1641213"/>
            <a:ext cx="8278091" cy="2585323"/>
          </a:xfrm>
          <a:prstGeom prst="rect">
            <a:avLst/>
          </a:prstGeom>
        </p:spPr>
        <p:txBody>
          <a:bodyPr wrap="square" lIns="91440" tIns="45720" rIns="91440" bIns="45720" anchor="t">
            <a:spAutoFit/>
          </a:bodyPr>
          <a:lstStyle/>
          <a:p>
            <a:pPr algn="just"/>
            <a:r>
              <a:rPr lang="en-GB" sz="1800" dirty="0" err="1">
                <a:solidFill>
                  <a:srgbClr val="0E101A"/>
                </a:solidFill>
                <a:latin typeface="Calibri"/>
                <a:cs typeface="Calibri"/>
              </a:rPr>
              <a:t>Líkt</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með</a:t>
            </a:r>
            <a:r>
              <a:rPr lang="en-GB" sz="1800" dirty="0">
                <a:solidFill>
                  <a:srgbClr val="0E101A"/>
                </a:solidFill>
                <a:latin typeface="Calibri"/>
                <a:cs typeface="Calibri"/>
              </a:rPr>
              <a:t> </a:t>
            </a:r>
            <a:r>
              <a:rPr lang="en-GB" sz="1800" dirty="0" err="1">
                <a:solidFill>
                  <a:srgbClr val="0E101A"/>
                </a:solidFill>
                <a:latin typeface="Calibri"/>
                <a:cs typeface="Calibri"/>
              </a:rPr>
              <a:t>EntreComp</a:t>
            </a:r>
            <a:r>
              <a:rPr lang="en-GB" sz="1800" dirty="0">
                <a:solidFill>
                  <a:srgbClr val="0E101A"/>
                </a:solidFill>
                <a:latin typeface="Calibri"/>
                <a:cs typeface="Calibri"/>
              </a:rPr>
              <a:t> er </a:t>
            </a:r>
            <a:r>
              <a:rPr lang="en-GB" sz="1800" dirty="0" err="1">
                <a:solidFill>
                  <a:srgbClr val="0E101A"/>
                </a:solidFill>
                <a:latin typeface="Calibri"/>
                <a:cs typeface="Calibri"/>
              </a:rPr>
              <a:t>DigComp</a:t>
            </a:r>
            <a:r>
              <a:rPr lang="en-GB" sz="1800" dirty="0">
                <a:solidFill>
                  <a:srgbClr val="0E101A"/>
                </a:solidFill>
                <a:latin typeface="Calibri"/>
                <a:cs typeface="Calibri"/>
              </a:rPr>
              <a:t> sett </a:t>
            </a:r>
            <a:r>
              <a:rPr lang="en-GB" sz="1800" dirty="0" err="1">
                <a:solidFill>
                  <a:srgbClr val="0E101A"/>
                </a:solidFill>
                <a:latin typeface="Calibri"/>
                <a:cs typeface="Calibri"/>
              </a:rPr>
              <a:t>upp</a:t>
            </a:r>
            <a:r>
              <a:rPr lang="en-GB" sz="1800" dirty="0">
                <a:solidFill>
                  <a:srgbClr val="0E101A"/>
                </a:solidFill>
                <a:latin typeface="Calibri"/>
                <a:cs typeface="Calibri"/>
              </a:rPr>
              <a:t> </a:t>
            </a:r>
            <a:r>
              <a:rPr lang="en-GB" sz="1800" dirty="0" err="1">
                <a:solidFill>
                  <a:srgbClr val="0E101A"/>
                </a:solidFill>
                <a:latin typeface="Calibri"/>
                <a:cs typeface="Calibri"/>
              </a:rPr>
              <a:t>lagskipt</a:t>
            </a:r>
            <a:r>
              <a:rPr lang="en-GB" sz="1800" dirty="0">
                <a:solidFill>
                  <a:srgbClr val="0E101A"/>
                </a:solidFill>
                <a:latin typeface="Calibri"/>
                <a:cs typeface="Calibri"/>
              </a:rPr>
              <a:t> (</a:t>
            </a:r>
            <a:r>
              <a:rPr lang="en-GB" sz="1800" dirty="0" err="1">
                <a:solidFill>
                  <a:srgbClr val="0E101A"/>
                </a:solidFill>
                <a:latin typeface="Calibri"/>
                <a:cs typeface="Calibri"/>
              </a:rPr>
              <a:t>eins</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laukur</a:t>
            </a:r>
            <a:r>
              <a:rPr lang="en-GB" sz="1800" dirty="0">
                <a:solidFill>
                  <a:srgbClr val="0E101A"/>
                </a:solidFill>
                <a:latin typeface="Calibri"/>
                <a:cs typeface="Calibri"/>
              </a:rPr>
              <a:t>)</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a:cs typeface="Calibri"/>
              </a:rPr>
              <a:t>Alls </a:t>
            </a:r>
            <a:r>
              <a:rPr lang="en-GB" sz="1800" dirty="0" err="1">
                <a:solidFill>
                  <a:srgbClr val="0E101A"/>
                </a:solidFill>
                <a:latin typeface="Calibri"/>
                <a:cs typeface="Calibri"/>
              </a:rPr>
              <a:t>eru</a:t>
            </a:r>
            <a:r>
              <a:rPr lang="en-GB" sz="1800" dirty="0">
                <a:solidFill>
                  <a:srgbClr val="0E101A"/>
                </a:solidFill>
                <a:latin typeface="Calibri"/>
                <a:cs typeface="Calibri"/>
              </a:rPr>
              <a:t> 5 </a:t>
            </a:r>
            <a:r>
              <a:rPr lang="en-GB" sz="1800" dirty="0" err="1">
                <a:solidFill>
                  <a:srgbClr val="0E101A"/>
                </a:solidFill>
                <a:latin typeface="Calibri"/>
                <a:cs typeface="Calibri"/>
              </a:rPr>
              <a:t>svo</a:t>
            </a:r>
            <a:r>
              <a:rPr lang="en-GB" sz="1800" dirty="0">
                <a:solidFill>
                  <a:srgbClr val="0E101A"/>
                </a:solidFill>
                <a:latin typeface="Calibri"/>
                <a:cs typeface="Calibri"/>
              </a:rPr>
              <a:t> </a:t>
            </a:r>
            <a:r>
              <a:rPr lang="en-GB" sz="1800" dirty="0" err="1">
                <a:solidFill>
                  <a:srgbClr val="0070C0"/>
                </a:solidFill>
                <a:latin typeface="Calibri"/>
                <a:cs typeface="Calibri"/>
              </a:rPr>
              <a:t>skilgreind</a:t>
            </a:r>
            <a:r>
              <a:rPr lang="en-GB" sz="1800" dirty="0">
                <a:solidFill>
                  <a:srgbClr val="0070C0"/>
                </a:solidFill>
                <a:latin typeface="Calibri"/>
                <a:cs typeface="Calibri"/>
              </a:rPr>
              <a:t> </a:t>
            </a:r>
            <a:r>
              <a:rPr lang="en-GB" sz="1800" dirty="0" err="1">
                <a:solidFill>
                  <a:srgbClr val="0070C0"/>
                </a:solidFill>
                <a:latin typeface="Calibri"/>
                <a:cs typeface="Calibri"/>
              </a:rPr>
              <a:t>hæfnissvið</a:t>
            </a:r>
            <a:r>
              <a:rPr lang="en-GB" sz="1800" dirty="0">
                <a:solidFill>
                  <a:srgbClr val="0070C0"/>
                </a:solidFill>
                <a:latin typeface="Calibri"/>
                <a:cs typeface="Calibri"/>
              </a:rPr>
              <a:t>... </a:t>
            </a:r>
            <a:endParaRPr lang="en-GB" sz="1800" dirty="0">
              <a:solidFill>
                <a:srgbClr val="0070C0"/>
              </a:solidFill>
              <a:latin typeface="Calibri" panose="020F0502020204030204" pitchFamily="34" charset="0"/>
              <a:cs typeface="Calibri" panose="020F0502020204030204" pitchFamily="34" charset="0"/>
            </a:endParaRPr>
          </a:p>
          <a:p>
            <a:pPr algn="just"/>
            <a:endParaRPr lang="en-GB" sz="1800" dirty="0">
              <a:solidFill>
                <a:srgbClr val="0070C0"/>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1. </a:t>
            </a:r>
            <a:r>
              <a:rPr lang="en-GB" sz="1800" dirty="0" err="1">
                <a:solidFill>
                  <a:srgbClr val="0E101A"/>
                </a:solidFill>
                <a:latin typeface="Calibri" panose="020F0502020204030204" pitchFamily="34" charset="0"/>
                <a:cs typeface="Calibri" panose="020F0502020204030204" pitchFamily="34" charset="0"/>
              </a:rPr>
              <a:t>Upplýsinga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gagnalæsi</a:t>
            </a:r>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 </a:t>
            </a:r>
            <a:r>
              <a:rPr lang="en-GB" sz="1800" dirty="0" err="1">
                <a:solidFill>
                  <a:srgbClr val="0E101A"/>
                </a:solidFill>
                <a:latin typeface="Calibri" panose="020F0502020204030204" pitchFamily="34" charset="0"/>
                <a:cs typeface="Calibri" panose="020F0502020204030204" pitchFamily="34" charset="0"/>
              </a:rPr>
              <a:t>Samskipti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samstarf</a:t>
            </a:r>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3. </a:t>
            </a:r>
            <a:r>
              <a:rPr lang="en-GB" sz="1800" dirty="0" err="1">
                <a:solidFill>
                  <a:srgbClr val="0E101A"/>
                </a:solidFill>
                <a:latin typeface="Calibri" panose="020F0502020204030204" pitchFamily="34" charset="0"/>
                <a:cs typeface="Calibri" panose="020F0502020204030204" pitchFamily="34" charset="0"/>
              </a:rPr>
              <a:t>Sköpun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stafræns</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efnis</a:t>
            </a:r>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4. </a:t>
            </a:r>
            <a:r>
              <a:rPr lang="en-GB" sz="1800" dirty="0" err="1">
                <a:solidFill>
                  <a:srgbClr val="0E101A"/>
                </a:solidFill>
                <a:latin typeface="Calibri" panose="020F0502020204030204" pitchFamily="34" charset="0"/>
                <a:cs typeface="Calibri" panose="020F0502020204030204" pitchFamily="34" charset="0"/>
              </a:rPr>
              <a:t>Umsjón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netöryggismála</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800"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DigComp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efni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uppbygging</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3. </a:t>
            </a:r>
            <a:r>
              <a:rPr lang="en-US" sz="2200" dirty="0" err="1">
                <a:latin typeface="Raleway" panose="020B0003030101060003" pitchFamily="34" charset="0"/>
              </a:rPr>
              <a:t>hluti</a:t>
            </a:r>
            <a:r>
              <a:rPr lang="en-US" sz="2200" dirty="0">
                <a:latin typeface="Raleway" panose="020B0003030101060003" pitchFamily="34" charset="0"/>
              </a:rPr>
              <a:t> – </a:t>
            </a:r>
            <a:r>
              <a:rPr lang="en-US" sz="2200" dirty="0" err="1">
                <a:latin typeface="Raleway" panose="020B0003030101060003" pitchFamily="34" charset="0"/>
              </a:rPr>
              <a:t>DigComp</a:t>
            </a:r>
            <a:r>
              <a:rPr lang="en-US" sz="2200" dirty="0">
                <a:latin typeface="Raleway" panose="020B0003030101060003" pitchFamily="34" charset="0"/>
              </a:rPr>
              <a:t> </a:t>
            </a:r>
            <a:r>
              <a:rPr lang="en-US" sz="2200" dirty="0" err="1">
                <a:latin typeface="Raleway" panose="020B0003030101060003" pitchFamily="34" charset="0"/>
              </a:rPr>
              <a:t>ramminn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1109993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369332"/>
          </a:xfrm>
          <a:prstGeom prst="rect">
            <a:avLst/>
          </a:prstGeom>
        </p:spPr>
        <p:txBody>
          <a:bodyPr wrap="square" lIns="91440" tIns="45720" rIns="91440" bIns="45720" anchor="t">
            <a:spAutoFit/>
          </a:bodyPr>
          <a:lstStyle/>
          <a:p>
            <a:pPr algn="just"/>
            <a:r>
              <a:rPr lang="en-GB" sz="1800" dirty="0">
                <a:solidFill>
                  <a:srgbClr val="0E101A"/>
                </a:solidFill>
                <a:latin typeface="Calibri"/>
                <a:cs typeface="Calibri"/>
              </a:rPr>
              <a:t>…</a:t>
            </a:r>
            <a:r>
              <a:rPr lang="en-GB" sz="1800" dirty="0" err="1">
                <a:solidFill>
                  <a:srgbClr val="0E101A"/>
                </a:solidFill>
                <a:latin typeface="Calibri"/>
                <a:cs typeface="Calibri"/>
              </a:rPr>
              <a:t>alls</a:t>
            </a:r>
            <a:r>
              <a:rPr lang="en-GB" sz="1800" dirty="0">
                <a:solidFill>
                  <a:srgbClr val="0E101A"/>
                </a:solidFill>
                <a:latin typeface="Calibri"/>
                <a:cs typeface="Calibri"/>
              </a:rPr>
              <a:t> 21 </a:t>
            </a:r>
            <a:r>
              <a:rPr lang="en-GB" sz="1800" dirty="0" err="1">
                <a:solidFill>
                  <a:srgbClr val="0E101A"/>
                </a:solidFill>
                <a:latin typeface="Calibri"/>
                <a:cs typeface="Calibri"/>
              </a:rPr>
              <a:t>þrep</a:t>
            </a:r>
            <a:endParaRPr lang="en-GB" sz="1800" dirty="0" err="1">
              <a:solidFill>
                <a:srgbClr val="0070C0"/>
              </a:solidFill>
              <a:latin typeface="Calibri"/>
              <a:cs typeface="Calibri"/>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a:cs typeface="Calibri"/>
              </a:rPr>
              <a:t>DigComp</a:t>
            </a:r>
            <a:r>
              <a:rPr lang="en-US" sz="2000" dirty="0">
                <a:latin typeface="Calibri"/>
                <a:cs typeface="Calibri"/>
              </a:rPr>
              <a:t> </a:t>
            </a:r>
            <a:r>
              <a:rPr lang="en-US" sz="2000" dirty="0" err="1">
                <a:latin typeface="Calibri"/>
                <a:cs typeface="Calibri"/>
              </a:rPr>
              <a:t>hæfniþrepin</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3. </a:t>
            </a:r>
            <a:r>
              <a:rPr lang="en-US" sz="2200" dirty="0" err="1">
                <a:latin typeface="Raleway" panose="020B0003030101060003" pitchFamily="34" charset="0"/>
              </a:rPr>
              <a:t>hluti</a:t>
            </a:r>
            <a:r>
              <a:rPr lang="en-US" sz="2200" dirty="0">
                <a:latin typeface="Raleway" panose="020B0003030101060003" pitchFamily="34" charset="0"/>
              </a:rPr>
              <a:t> – </a:t>
            </a:r>
            <a:r>
              <a:rPr lang="en-US" sz="2200" dirty="0" err="1">
                <a:latin typeface="Raleway" panose="020B0003030101060003" pitchFamily="34" charset="0"/>
              </a:rPr>
              <a:t>DigComp</a:t>
            </a:r>
            <a:r>
              <a:rPr lang="en-US" sz="2200" dirty="0">
                <a:latin typeface="Raleway" panose="020B0003030101060003" pitchFamily="34" charset="0"/>
              </a:rPr>
              <a:t> </a:t>
            </a:r>
            <a:r>
              <a:rPr lang="en-US" sz="2200" dirty="0" err="1">
                <a:latin typeface="Raleway" panose="020B0003030101060003" pitchFamily="34" charset="0"/>
              </a:rPr>
              <a:t>ramminn</a:t>
            </a:r>
            <a:endParaRPr lang="en-US" sz="2200" dirty="0">
              <a:latin typeface="Raleway" panose="020B0003030101060003" pitchFamily="34" charset="0"/>
            </a:endParaRPr>
          </a:p>
          <a:p>
            <a:endParaRPr lang="en-US" sz="2200" dirty="0">
              <a:latin typeface="Raleway" panose="020B0003030101060003"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60296394"/>
              </p:ext>
            </p:extLst>
          </p:nvPr>
        </p:nvGraphicFramePr>
        <p:xfrm>
          <a:off x="344150" y="2010546"/>
          <a:ext cx="8418850" cy="2442922"/>
        </p:xfrm>
        <a:graphic>
          <a:graphicData uri="http://schemas.openxmlformats.org/drawingml/2006/table">
            <a:tbl>
              <a:tblPr firstRow="1" bandRow="1">
                <a:tableStyleId>{5C22544A-7EE6-4342-B048-85BDC9FD1C3A}</a:tableStyleId>
              </a:tblPr>
              <a:tblGrid>
                <a:gridCol w="1683770">
                  <a:extLst>
                    <a:ext uri="{9D8B030D-6E8A-4147-A177-3AD203B41FA5}">
                      <a16:colId xmlns:a16="http://schemas.microsoft.com/office/drawing/2014/main" val="3210344214"/>
                    </a:ext>
                  </a:extLst>
                </a:gridCol>
                <a:gridCol w="1683770">
                  <a:extLst>
                    <a:ext uri="{9D8B030D-6E8A-4147-A177-3AD203B41FA5}">
                      <a16:colId xmlns:a16="http://schemas.microsoft.com/office/drawing/2014/main" val="1824156865"/>
                    </a:ext>
                  </a:extLst>
                </a:gridCol>
                <a:gridCol w="1683770">
                  <a:extLst>
                    <a:ext uri="{9D8B030D-6E8A-4147-A177-3AD203B41FA5}">
                      <a16:colId xmlns:a16="http://schemas.microsoft.com/office/drawing/2014/main" val="3490171881"/>
                    </a:ext>
                  </a:extLst>
                </a:gridCol>
                <a:gridCol w="1683770">
                  <a:extLst>
                    <a:ext uri="{9D8B030D-6E8A-4147-A177-3AD203B41FA5}">
                      <a16:colId xmlns:a16="http://schemas.microsoft.com/office/drawing/2014/main" val="1960288307"/>
                    </a:ext>
                  </a:extLst>
                </a:gridCol>
                <a:gridCol w="1683770">
                  <a:extLst>
                    <a:ext uri="{9D8B030D-6E8A-4147-A177-3AD203B41FA5}">
                      <a16:colId xmlns:a16="http://schemas.microsoft.com/office/drawing/2014/main" val="3096178700"/>
                    </a:ext>
                  </a:extLst>
                </a:gridCol>
              </a:tblGrid>
              <a:tr h="384884">
                <a:tc>
                  <a:txBody>
                    <a:bodyPr/>
                    <a:lstStyle/>
                    <a:p>
                      <a:pPr algn="ctr"/>
                      <a:r>
                        <a:rPr lang="en-US" sz="1000" dirty="0">
                          <a:solidFill>
                            <a:srgbClr val="0070C0"/>
                          </a:solidFill>
                          <a:latin typeface="Calibri"/>
                          <a:cs typeface="Calibri"/>
                        </a:rPr>
                        <a:t>1. </a:t>
                      </a:r>
                      <a:r>
                        <a:rPr lang="en-US" sz="1000" dirty="0" err="1">
                          <a:solidFill>
                            <a:srgbClr val="0070C0"/>
                          </a:solidFill>
                          <a:latin typeface="Calibri"/>
                          <a:cs typeface="Calibri"/>
                        </a:rPr>
                        <a:t>Upplýsinga</a:t>
                      </a:r>
                      <a:r>
                        <a:rPr lang="en-US" sz="1000" dirty="0">
                          <a:solidFill>
                            <a:srgbClr val="0070C0"/>
                          </a:solidFill>
                          <a:latin typeface="Calibri"/>
                          <a:cs typeface="Calibri"/>
                        </a:rPr>
                        <a:t> </a:t>
                      </a:r>
                      <a:r>
                        <a:rPr lang="en-US" sz="1000" dirty="0" err="1">
                          <a:solidFill>
                            <a:srgbClr val="0070C0"/>
                          </a:solidFill>
                          <a:latin typeface="Calibri"/>
                          <a:cs typeface="Calibri"/>
                        </a:rPr>
                        <a:t>og</a:t>
                      </a:r>
                      <a:r>
                        <a:rPr lang="en-US" sz="1000" dirty="0">
                          <a:solidFill>
                            <a:srgbClr val="0070C0"/>
                          </a:solidFill>
                          <a:latin typeface="Calibri"/>
                          <a:cs typeface="Calibri"/>
                        </a:rPr>
                        <a:t> </a:t>
                      </a:r>
                      <a:r>
                        <a:rPr lang="en-US" sz="1000" dirty="0" err="1">
                          <a:solidFill>
                            <a:srgbClr val="0070C0"/>
                          </a:solidFill>
                          <a:latin typeface="Calibri"/>
                          <a:cs typeface="Calibri"/>
                        </a:rPr>
                        <a:t>gagnalæsi</a:t>
                      </a:r>
                    </a:p>
                  </a:txBody>
                  <a:tcPr anchor="ctr">
                    <a:solidFill>
                      <a:schemeClr val="bg1">
                        <a:lumMod val="95000"/>
                      </a:schemeClr>
                    </a:solidFill>
                  </a:tcPr>
                </a:tc>
                <a:tc>
                  <a:txBody>
                    <a:bodyPr/>
                    <a:lstStyle/>
                    <a:p>
                      <a:pPr algn="ctr"/>
                      <a:r>
                        <a:rPr lang="en-US" sz="1000" dirty="0">
                          <a:solidFill>
                            <a:srgbClr val="0070C0"/>
                          </a:solidFill>
                          <a:latin typeface="Calibri"/>
                          <a:cs typeface="Calibri"/>
                        </a:rPr>
                        <a:t>2. </a:t>
                      </a:r>
                      <a:r>
                        <a:rPr lang="en-US" sz="1000" dirty="0" err="1">
                          <a:solidFill>
                            <a:srgbClr val="0070C0"/>
                          </a:solidFill>
                          <a:latin typeface="Calibri"/>
                          <a:cs typeface="Calibri"/>
                        </a:rPr>
                        <a:t>Samskipti</a:t>
                      </a:r>
                      <a:r>
                        <a:rPr lang="en-US" sz="1000" dirty="0">
                          <a:solidFill>
                            <a:srgbClr val="0070C0"/>
                          </a:solidFill>
                          <a:latin typeface="Calibri"/>
                          <a:cs typeface="Calibri"/>
                        </a:rPr>
                        <a:t> </a:t>
                      </a:r>
                      <a:r>
                        <a:rPr lang="en-US" sz="1000" dirty="0" err="1">
                          <a:solidFill>
                            <a:srgbClr val="0070C0"/>
                          </a:solidFill>
                          <a:latin typeface="Calibri"/>
                          <a:cs typeface="Calibri"/>
                        </a:rPr>
                        <a:t>og</a:t>
                      </a:r>
                      <a:r>
                        <a:rPr lang="en-US" sz="1000" dirty="0">
                          <a:solidFill>
                            <a:srgbClr val="0070C0"/>
                          </a:solidFill>
                          <a:latin typeface="Calibri"/>
                          <a:cs typeface="Calibri"/>
                        </a:rPr>
                        <a:t> </a:t>
                      </a:r>
                      <a:r>
                        <a:rPr lang="en-US" sz="1000" dirty="0" err="1">
                          <a:solidFill>
                            <a:srgbClr val="0070C0"/>
                          </a:solidFill>
                          <a:latin typeface="Calibri"/>
                          <a:cs typeface="Calibri"/>
                        </a:rPr>
                        <a:t>samvinna</a:t>
                      </a:r>
                    </a:p>
                  </a:txBody>
                  <a:tcPr anchor="ctr">
                    <a:solidFill>
                      <a:schemeClr val="bg1">
                        <a:lumMod val="95000"/>
                      </a:schemeClr>
                    </a:solidFill>
                  </a:tcPr>
                </a:tc>
                <a:tc>
                  <a:txBody>
                    <a:bodyPr/>
                    <a:lstStyle/>
                    <a:p>
                      <a:pPr algn="ctr"/>
                      <a:r>
                        <a:rPr lang="en-US" sz="1000" dirty="0">
                          <a:solidFill>
                            <a:srgbClr val="0070C0"/>
                          </a:solidFill>
                          <a:latin typeface="Calibri"/>
                          <a:cs typeface="Calibri"/>
                        </a:rPr>
                        <a:t>3. </a:t>
                      </a:r>
                      <a:r>
                        <a:rPr lang="en-US" sz="1000" dirty="0" err="1">
                          <a:solidFill>
                            <a:srgbClr val="0070C0"/>
                          </a:solidFill>
                          <a:latin typeface="Calibri"/>
                          <a:cs typeface="Calibri"/>
                        </a:rPr>
                        <a:t>Stafræn</a:t>
                      </a:r>
                      <a:r>
                        <a:rPr lang="en-US" sz="1000" dirty="0">
                          <a:solidFill>
                            <a:srgbClr val="0070C0"/>
                          </a:solidFill>
                          <a:latin typeface="Calibri"/>
                          <a:cs typeface="Calibri"/>
                        </a:rPr>
                        <a:t> </a:t>
                      </a:r>
                      <a:r>
                        <a:rPr lang="en-US" sz="1000" dirty="0" err="1">
                          <a:solidFill>
                            <a:srgbClr val="0070C0"/>
                          </a:solidFill>
                          <a:latin typeface="Calibri"/>
                          <a:cs typeface="Calibri"/>
                        </a:rPr>
                        <a:t>efnissköpun</a:t>
                      </a:r>
                      <a:endParaRPr lang="en-US" sz="1000" dirty="0" err="1">
                        <a:solidFill>
                          <a:srgbClr val="0070C0"/>
                        </a:solidFill>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algn="ctr"/>
                      <a:r>
                        <a:rPr lang="en-US" sz="1000" dirty="0">
                          <a:solidFill>
                            <a:srgbClr val="0070C0"/>
                          </a:solidFill>
                          <a:latin typeface="Calibri"/>
                          <a:cs typeface="Calibri"/>
                        </a:rPr>
                        <a:t>4. </a:t>
                      </a:r>
                      <a:r>
                        <a:rPr lang="en-US" sz="1000" dirty="0" err="1">
                          <a:solidFill>
                            <a:srgbClr val="0070C0"/>
                          </a:solidFill>
                          <a:latin typeface="Calibri"/>
                          <a:cs typeface="Calibri"/>
                        </a:rPr>
                        <a:t>Öryggi</a:t>
                      </a:r>
                      <a:endParaRPr lang="en-US" sz="1000" dirty="0" err="1">
                        <a:solidFill>
                          <a:srgbClr val="0070C0"/>
                        </a:solidFill>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algn="ctr"/>
                      <a:r>
                        <a:rPr lang="en-US" sz="1000" dirty="0">
                          <a:solidFill>
                            <a:srgbClr val="0070C0"/>
                          </a:solidFill>
                          <a:latin typeface="Calibri"/>
                          <a:cs typeface="Calibri"/>
                        </a:rPr>
                        <a:t>5. Leysa </a:t>
                      </a:r>
                      <a:r>
                        <a:rPr lang="en-US" sz="1000" dirty="0" err="1">
                          <a:solidFill>
                            <a:srgbClr val="0070C0"/>
                          </a:solidFill>
                          <a:latin typeface="Calibri"/>
                          <a:cs typeface="Calibri"/>
                        </a:rPr>
                        <a:t>vandamál</a:t>
                      </a:r>
                    </a:p>
                  </a:txBody>
                  <a:tcPr anchor="ctr">
                    <a:solidFill>
                      <a:schemeClr val="bg1">
                        <a:lumMod val="95000"/>
                      </a:schemeClr>
                    </a:solidFill>
                  </a:tcPr>
                </a:tc>
                <a:extLst>
                  <a:ext uri="{0D108BD9-81ED-4DB2-BD59-A6C34878D82A}">
                    <a16:rowId xmlns:a16="http://schemas.microsoft.com/office/drawing/2014/main" val="3176649007"/>
                  </a:ext>
                </a:extLst>
              </a:tr>
              <a:tr h="2058038">
                <a:tc>
                  <a:txBody>
                    <a:bodyPr/>
                    <a:lstStyle/>
                    <a:p>
                      <a:pPr marL="285750" indent="-285750" algn="l">
                        <a:buFont typeface="Arial" panose="020B0604020202020204" pitchFamily="34" charset="0"/>
                        <a:buChar char="•"/>
                      </a:pPr>
                      <a:r>
                        <a:rPr lang="en-GB" sz="800" b="1" dirty="0">
                          <a:latin typeface="Calibri"/>
                          <a:cs typeface="Calibri"/>
                        </a:rPr>
                        <a:t>1.1 Leit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flokkun</a:t>
                      </a:r>
                      <a:r>
                        <a:rPr lang="en-GB" sz="800" b="1" dirty="0">
                          <a:latin typeface="Calibri"/>
                          <a:cs typeface="Calibri"/>
                        </a:rPr>
                        <a:t> á </a:t>
                      </a:r>
                      <a:r>
                        <a:rPr lang="en-GB" sz="800" b="1" dirty="0" err="1">
                          <a:latin typeface="Calibri"/>
                          <a:cs typeface="Calibri"/>
                        </a:rPr>
                        <a:t>gögnum</a:t>
                      </a:r>
                      <a:r>
                        <a:rPr lang="en-GB" sz="800" b="1" dirty="0">
                          <a:latin typeface="Calibri"/>
                          <a:cs typeface="Calibri"/>
                        </a:rPr>
                        <a:t>, </a:t>
                      </a:r>
                      <a:r>
                        <a:rPr lang="en-GB" sz="800" b="1" dirty="0" err="1">
                          <a:latin typeface="Calibri"/>
                          <a:cs typeface="Calibri"/>
                        </a:rPr>
                        <a:t>upplýsingum</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stafrænu</a:t>
                      </a:r>
                      <a:r>
                        <a:rPr lang="en-GB" sz="800" b="1" dirty="0">
                          <a:latin typeface="Calibri"/>
                          <a:cs typeface="Calibri"/>
                        </a:rPr>
                        <a:t> </a:t>
                      </a:r>
                      <a:r>
                        <a:rPr lang="en-GB" sz="800" b="1" dirty="0" err="1">
                          <a:latin typeface="Calibri"/>
                          <a:cs typeface="Calibri"/>
                        </a:rPr>
                        <a:t>efni</a:t>
                      </a:r>
                      <a:r>
                        <a:rPr lang="en-GB" sz="800" b="1" dirty="0">
                          <a:latin typeface="Calibri"/>
                          <a:cs typeface="Calibri"/>
                        </a:rPr>
                        <a:t>.</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a:cs typeface="Calibri"/>
                        </a:rPr>
                        <a:t>1.2 Mat á </a:t>
                      </a:r>
                      <a:r>
                        <a:rPr lang="en-GB" sz="800" b="1" dirty="0" err="1">
                          <a:latin typeface="Calibri"/>
                          <a:cs typeface="Calibri"/>
                        </a:rPr>
                        <a:t>gögnum</a:t>
                      </a:r>
                      <a:r>
                        <a:rPr lang="en-GB" sz="800" b="1" dirty="0">
                          <a:latin typeface="Calibri"/>
                          <a:cs typeface="Calibri"/>
                        </a:rPr>
                        <a:t>, </a:t>
                      </a:r>
                      <a:r>
                        <a:rPr lang="en-GB" sz="800" b="1" dirty="0" err="1">
                          <a:latin typeface="Calibri"/>
                          <a:cs typeface="Calibri"/>
                        </a:rPr>
                        <a:t>upplýsingum</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stafrænu</a:t>
                      </a:r>
                      <a:r>
                        <a:rPr lang="en-GB" sz="800" b="1" dirty="0">
                          <a:latin typeface="Calibri"/>
                          <a:cs typeface="Calibri"/>
                        </a:rPr>
                        <a:t> </a:t>
                      </a:r>
                      <a:r>
                        <a:rPr lang="en-GB" sz="800" b="1" dirty="0" err="1">
                          <a:latin typeface="Calibri"/>
                          <a:cs typeface="Calibri"/>
                        </a:rPr>
                        <a:t>efni</a:t>
                      </a:r>
                      <a:r>
                        <a:rPr lang="en-GB" sz="800" b="1" dirty="0">
                          <a:latin typeface="Calibri"/>
                          <a:cs typeface="Calibri"/>
                        </a:rPr>
                        <a:t>.</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a:cs typeface="Calibri"/>
                        </a:rPr>
                        <a:t>1.3 </a:t>
                      </a:r>
                      <a:r>
                        <a:rPr lang="en-GB" sz="800" b="1" dirty="0" err="1">
                          <a:latin typeface="Calibri"/>
                          <a:cs typeface="Calibri"/>
                        </a:rPr>
                        <a:t>Umsjón</a:t>
                      </a:r>
                      <a:r>
                        <a:rPr lang="en-GB" sz="800" b="1" dirty="0">
                          <a:latin typeface="Calibri"/>
                          <a:cs typeface="Calibri"/>
                        </a:rPr>
                        <a:t> </a:t>
                      </a:r>
                      <a:r>
                        <a:rPr lang="en-GB" sz="800" b="1" dirty="0" err="1">
                          <a:latin typeface="Calibri"/>
                          <a:cs typeface="Calibri"/>
                        </a:rPr>
                        <a:t>með</a:t>
                      </a:r>
                      <a:r>
                        <a:rPr lang="en-GB" sz="800" b="1" dirty="0">
                          <a:latin typeface="Calibri"/>
                          <a:cs typeface="Calibri"/>
                        </a:rPr>
                        <a:t> </a:t>
                      </a:r>
                      <a:r>
                        <a:rPr lang="en-GB" sz="800" b="1" dirty="0" err="1">
                          <a:latin typeface="Calibri"/>
                          <a:cs typeface="Calibri"/>
                        </a:rPr>
                        <a:t>gögnum</a:t>
                      </a:r>
                      <a:r>
                        <a:rPr lang="en-GB" sz="800" b="1" dirty="0">
                          <a:latin typeface="Calibri"/>
                          <a:cs typeface="Calibri"/>
                        </a:rPr>
                        <a:t>, </a:t>
                      </a:r>
                      <a:r>
                        <a:rPr lang="en-GB" sz="800" b="1" dirty="0" err="1">
                          <a:latin typeface="Calibri"/>
                          <a:cs typeface="Calibri"/>
                        </a:rPr>
                        <a:t>upplýsingum</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stafrænu</a:t>
                      </a:r>
                      <a:r>
                        <a:rPr lang="en-GB" sz="800" b="1" dirty="0">
                          <a:latin typeface="Calibri"/>
                          <a:cs typeface="Calibri"/>
                        </a:rPr>
                        <a:t> </a:t>
                      </a:r>
                      <a:r>
                        <a:rPr lang="en-GB" sz="800" b="1" dirty="0" err="1">
                          <a:latin typeface="Calibri"/>
                          <a:cs typeface="Calibri"/>
                        </a:rPr>
                        <a:t>efni</a:t>
                      </a:r>
                    </a:p>
                  </a:txBody>
                  <a:tcPr>
                    <a:solidFill>
                      <a:schemeClr val="bg1">
                        <a:lumMod val="75000"/>
                      </a:schemeClr>
                    </a:solidFill>
                  </a:tcPr>
                </a:tc>
                <a:tc>
                  <a:txBody>
                    <a:bodyPr/>
                    <a:lstStyle/>
                    <a:p>
                      <a:pPr marL="285750" indent="-285750" algn="l">
                        <a:buFont typeface="Arial" panose="020B0604020202020204" pitchFamily="34" charset="0"/>
                        <a:buChar char="•"/>
                      </a:pPr>
                      <a:r>
                        <a:rPr lang="en-GB" sz="800" b="1" dirty="0">
                          <a:latin typeface="Calibri"/>
                          <a:cs typeface="Calibri"/>
                        </a:rPr>
                        <a:t>2.1 </a:t>
                      </a:r>
                      <a:r>
                        <a:rPr lang="en-GB" sz="800" b="1" dirty="0" err="1">
                          <a:latin typeface="Calibri"/>
                          <a:cs typeface="Calibri"/>
                        </a:rPr>
                        <a:t>Samskipti</a:t>
                      </a:r>
                      <a:r>
                        <a:rPr lang="en-GB" sz="800" b="1" dirty="0">
                          <a:latin typeface="Calibri"/>
                          <a:cs typeface="Calibri"/>
                        </a:rPr>
                        <a:t> </a:t>
                      </a:r>
                      <a:r>
                        <a:rPr lang="en-GB" sz="800" b="1" dirty="0" err="1">
                          <a:latin typeface="Calibri"/>
                          <a:cs typeface="Calibri"/>
                        </a:rPr>
                        <a:t>með</a:t>
                      </a:r>
                      <a:r>
                        <a:rPr lang="en-GB" sz="800" b="1" dirty="0">
                          <a:latin typeface="Calibri"/>
                          <a:cs typeface="Calibri"/>
                        </a:rPr>
                        <a:t> </a:t>
                      </a:r>
                      <a:r>
                        <a:rPr lang="en-GB" sz="800" b="1" dirty="0" err="1">
                          <a:latin typeface="Calibri"/>
                          <a:cs typeface="Calibri"/>
                        </a:rPr>
                        <a:t>stafrænni</a:t>
                      </a:r>
                      <a:r>
                        <a:rPr lang="en-GB" sz="800" b="1" dirty="0">
                          <a:latin typeface="Calibri"/>
                          <a:cs typeface="Calibri"/>
                        </a:rPr>
                        <a:t> </a:t>
                      </a:r>
                      <a:r>
                        <a:rPr lang="en-GB" sz="800" b="1" dirty="0" err="1">
                          <a:latin typeface="Calibri"/>
                          <a:cs typeface="Calibri"/>
                        </a:rPr>
                        <a:t>tækni</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a:cs typeface="Calibri"/>
                        </a:rPr>
                        <a:t>2.2 </a:t>
                      </a:r>
                      <a:r>
                        <a:rPr lang="en-GB" sz="800" b="1" dirty="0" err="1">
                          <a:latin typeface="Calibri"/>
                          <a:cs typeface="Calibri"/>
                        </a:rPr>
                        <a:t>Samnýting</a:t>
                      </a:r>
                      <a:r>
                        <a:rPr lang="en-GB" sz="800" b="1" dirty="0">
                          <a:latin typeface="Calibri"/>
                          <a:cs typeface="Calibri"/>
                        </a:rPr>
                        <a:t> </a:t>
                      </a:r>
                      <a:r>
                        <a:rPr lang="en-GB" sz="800" b="1" dirty="0" err="1">
                          <a:latin typeface="Calibri"/>
                          <a:cs typeface="Calibri"/>
                        </a:rPr>
                        <a:t>með</a:t>
                      </a:r>
                      <a:r>
                        <a:rPr lang="en-GB" sz="800" b="1" dirty="0">
                          <a:latin typeface="Calibri"/>
                          <a:cs typeface="Calibri"/>
                        </a:rPr>
                        <a:t> </a:t>
                      </a:r>
                      <a:r>
                        <a:rPr lang="en-GB" sz="800" b="1" dirty="0" err="1">
                          <a:latin typeface="Calibri"/>
                          <a:cs typeface="Calibri"/>
                        </a:rPr>
                        <a:t>stafrænni</a:t>
                      </a:r>
                      <a:r>
                        <a:rPr lang="en-GB" sz="800" b="1" dirty="0">
                          <a:latin typeface="Calibri"/>
                          <a:cs typeface="Calibri"/>
                        </a:rPr>
                        <a:t> </a:t>
                      </a:r>
                      <a:r>
                        <a:rPr lang="en-GB" sz="800" b="1" dirty="0" err="1">
                          <a:latin typeface="Calibri"/>
                          <a:cs typeface="Calibri"/>
                        </a:rPr>
                        <a:t>tækni</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a:cs typeface="Calibri"/>
                        </a:rPr>
                        <a:t>2.3 </a:t>
                      </a:r>
                      <a:r>
                        <a:rPr lang="en-GB" sz="800" b="1" dirty="0" err="1">
                          <a:latin typeface="Calibri"/>
                          <a:cs typeface="Calibri"/>
                        </a:rPr>
                        <a:t>Þátttaka</a:t>
                      </a:r>
                      <a:r>
                        <a:rPr lang="en-GB" sz="800" b="1" dirty="0">
                          <a:latin typeface="Calibri"/>
                          <a:cs typeface="Calibri"/>
                        </a:rPr>
                        <a:t> í </a:t>
                      </a:r>
                      <a:r>
                        <a:rPr lang="en-GB" sz="800" b="1" dirty="0" err="1">
                          <a:latin typeface="Calibri"/>
                          <a:cs typeface="Calibri"/>
                        </a:rPr>
                        <a:t>samfélaginu</a:t>
                      </a:r>
                      <a:r>
                        <a:rPr lang="en-GB" sz="800" b="1" dirty="0">
                          <a:latin typeface="Calibri"/>
                          <a:cs typeface="Calibri"/>
                        </a:rPr>
                        <a:t> </a:t>
                      </a:r>
                      <a:r>
                        <a:rPr lang="en-GB" sz="800" b="1" dirty="0" err="1">
                          <a:latin typeface="Calibri"/>
                          <a:cs typeface="Calibri"/>
                        </a:rPr>
                        <a:t>með</a:t>
                      </a:r>
                      <a:r>
                        <a:rPr lang="en-GB" sz="800" b="1" dirty="0">
                          <a:latin typeface="Calibri"/>
                          <a:cs typeface="Calibri"/>
                        </a:rPr>
                        <a:t> </a:t>
                      </a:r>
                      <a:r>
                        <a:rPr lang="en-GB" sz="800" b="1" dirty="0" err="1">
                          <a:latin typeface="Calibri"/>
                          <a:cs typeface="Calibri"/>
                        </a:rPr>
                        <a:t>stafrænni</a:t>
                      </a:r>
                      <a:r>
                        <a:rPr lang="en-GB" sz="800" b="1" dirty="0">
                          <a:latin typeface="Calibri"/>
                          <a:cs typeface="Calibri"/>
                        </a:rPr>
                        <a:t> </a:t>
                      </a:r>
                      <a:r>
                        <a:rPr lang="en-GB" sz="800" b="1" dirty="0" err="1">
                          <a:latin typeface="Calibri"/>
                          <a:cs typeface="Calibri"/>
                        </a:rPr>
                        <a:t>tækni</a:t>
                      </a:r>
                      <a:r>
                        <a:rPr lang="en-GB" sz="800" b="1" dirty="0">
                          <a:latin typeface="Calibri"/>
                          <a:cs typeface="Calibri"/>
                        </a:rPr>
                        <a:t> </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a:cs typeface="Calibri"/>
                        </a:rPr>
                        <a:t>2.4 </a:t>
                      </a:r>
                      <a:r>
                        <a:rPr lang="en-GB" sz="800" b="1" dirty="0" err="1">
                          <a:latin typeface="Calibri"/>
                          <a:cs typeface="Calibri"/>
                        </a:rPr>
                        <a:t>Samvinna</a:t>
                      </a:r>
                      <a:r>
                        <a:rPr lang="en-GB" sz="800" b="1" dirty="0">
                          <a:latin typeface="Calibri"/>
                          <a:cs typeface="Calibri"/>
                        </a:rPr>
                        <a:t> </a:t>
                      </a:r>
                      <a:r>
                        <a:rPr lang="en-GB" sz="800" b="1" dirty="0" err="1">
                          <a:latin typeface="Calibri"/>
                          <a:cs typeface="Calibri"/>
                        </a:rPr>
                        <a:t>með</a:t>
                      </a:r>
                      <a:r>
                        <a:rPr lang="en-GB" sz="800" b="1" dirty="0">
                          <a:latin typeface="Calibri"/>
                          <a:cs typeface="Calibri"/>
                        </a:rPr>
                        <a:t> </a:t>
                      </a:r>
                      <a:r>
                        <a:rPr lang="en-GB" sz="800" b="1" dirty="0" err="1">
                          <a:latin typeface="Calibri"/>
                          <a:cs typeface="Calibri"/>
                        </a:rPr>
                        <a:t>stafrænni</a:t>
                      </a:r>
                      <a:r>
                        <a:rPr lang="en-GB" sz="800" b="1" dirty="0">
                          <a:latin typeface="Calibri"/>
                          <a:cs typeface="Calibri"/>
                        </a:rPr>
                        <a:t> </a:t>
                      </a:r>
                      <a:r>
                        <a:rPr lang="en-GB" sz="800" b="1" dirty="0" err="1">
                          <a:latin typeface="Calibri"/>
                          <a:cs typeface="Calibri"/>
                        </a:rPr>
                        <a:t>tækni</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a:cs typeface="Calibri"/>
                        </a:rPr>
                        <a:t>2.5 </a:t>
                      </a:r>
                      <a:r>
                        <a:rPr lang="en-GB" sz="800" b="1" dirty="0" err="1">
                          <a:latin typeface="Calibri"/>
                          <a:cs typeface="Calibri"/>
                        </a:rPr>
                        <a:t>Siðareglur</a:t>
                      </a:r>
                      <a:r>
                        <a:rPr lang="en-GB" sz="800" b="1" dirty="0">
                          <a:latin typeface="Calibri"/>
                          <a:cs typeface="Calibri"/>
                        </a:rPr>
                        <a:t> á </a:t>
                      </a:r>
                      <a:r>
                        <a:rPr lang="en-GB" sz="800" b="1" dirty="0" err="1">
                          <a:latin typeface="Calibri"/>
                          <a:cs typeface="Calibri"/>
                        </a:rPr>
                        <a:t>netinu</a:t>
                      </a:r>
                    </a:p>
                    <a:p>
                      <a:pPr marL="285750" indent="-2857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800" b="1" dirty="0">
                          <a:latin typeface="Calibri"/>
                          <a:cs typeface="Calibri"/>
                        </a:rPr>
                        <a:t>2.6 </a:t>
                      </a:r>
                      <a:r>
                        <a:rPr lang="en-GB" sz="800" b="1" dirty="0" err="1">
                          <a:latin typeface="Calibri"/>
                          <a:cs typeface="Calibri"/>
                        </a:rPr>
                        <a:t>Umsjón</a:t>
                      </a:r>
                      <a:r>
                        <a:rPr lang="en-GB" sz="800" b="1" dirty="0">
                          <a:latin typeface="Calibri"/>
                          <a:cs typeface="Calibri"/>
                        </a:rPr>
                        <a:t> </a:t>
                      </a:r>
                      <a:r>
                        <a:rPr lang="en-GB" sz="800" b="1" dirty="0" err="1">
                          <a:latin typeface="Calibri"/>
                          <a:cs typeface="Calibri"/>
                        </a:rPr>
                        <a:t>með</a:t>
                      </a:r>
                      <a:r>
                        <a:rPr lang="en-GB" sz="800" b="1" dirty="0">
                          <a:latin typeface="Calibri"/>
                          <a:cs typeface="Calibri"/>
                        </a:rPr>
                        <a:t> </a:t>
                      </a:r>
                      <a:r>
                        <a:rPr lang="en-GB" sz="800" b="1" dirty="0" err="1">
                          <a:latin typeface="Calibri"/>
                          <a:cs typeface="Calibri"/>
                        </a:rPr>
                        <a:t>stafrænu</a:t>
                      </a:r>
                      <a:r>
                        <a:rPr lang="en-GB" sz="800" b="1" dirty="0">
                          <a:latin typeface="Calibri"/>
                          <a:cs typeface="Calibri"/>
                        </a:rPr>
                        <a:t> </a:t>
                      </a:r>
                      <a:r>
                        <a:rPr lang="en-GB" sz="800" b="1" dirty="0" err="1">
                          <a:latin typeface="Calibri"/>
                          <a:cs typeface="Calibri"/>
                        </a:rPr>
                        <a:t>auðkenni</a:t>
                      </a:r>
                      <a:r>
                        <a:rPr lang="en-GB" sz="800" b="1" dirty="0">
                          <a:latin typeface="Calibri"/>
                          <a:cs typeface="Calibri"/>
                        </a:rPr>
                        <a:t> </a:t>
                      </a:r>
                      <a:endParaRPr lang="en-US" sz="800" b="1" dirty="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marL="171450" indent="-171450" algn="l">
                        <a:buFont typeface="Arial" panose="020B0604020202020204" pitchFamily="34" charset="0"/>
                        <a:buChar char="•"/>
                      </a:pPr>
                      <a:r>
                        <a:rPr lang="en-GB" sz="800" b="1" dirty="0">
                          <a:latin typeface="Calibri"/>
                          <a:cs typeface="Calibri"/>
                        </a:rPr>
                        <a:t>3.1 </a:t>
                      </a:r>
                      <a:r>
                        <a:rPr lang="en-GB" sz="800" b="1" dirty="0" err="1">
                          <a:latin typeface="Calibri"/>
                          <a:cs typeface="Calibri"/>
                        </a:rPr>
                        <a:t>Þróa</a:t>
                      </a:r>
                      <a:r>
                        <a:rPr lang="en-GB" sz="800" b="1" dirty="0">
                          <a:latin typeface="Calibri"/>
                          <a:cs typeface="Calibri"/>
                        </a:rPr>
                        <a:t> </a:t>
                      </a:r>
                      <a:r>
                        <a:rPr lang="en-GB" sz="800" b="1" dirty="0" err="1">
                          <a:latin typeface="Calibri"/>
                          <a:cs typeface="Calibri"/>
                        </a:rPr>
                        <a:t>stafrænt</a:t>
                      </a:r>
                      <a:r>
                        <a:rPr lang="en-GB" sz="800" b="1" dirty="0">
                          <a:latin typeface="Calibri"/>
                          <a:cs typeface="Calibri"/>
                        </a:rPr>
                        <a:t> </a:t>
                      </a:r>
                      <a:r>
                        <a:rPr lang="en-GB" sz="800" b="1" dirty="0" err="1">
                          <a:latin typeface="Calibri"/>
                          <a:cs typeface="Calibri"/>
                        </a:rPr>
                        <a:t>efni</a:t>
                      </a:r>
                      <a:r>
                        <a:rPr lang="en-GB" sz="800" b="1" dirty="0">
                          <a:latin typeface="Calibri"/>
                          <a:cs typeface="Calibri"/>
                        </a:rPr>
                        <a:t> </a:t>
                      </a: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a:cs typeface="Calibri"/>
                        </a:rPr>
                        <a:t>3.2 </a:t>
                      </a:r>
                      <a:r>
                        <a:rPr lang="en-GB" sz="800" b="1" dirty="0" err="1">
                          <a:latin typeface="Calibri"/>
                          <a:cs typeface="Calibri"/>
                        </a:rPr>
                        <a:t>Samþætta</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endurvinna</a:t>
                      </a:r>
                      <a:r>
                        <a:rPr lang="en-GB" sz="800" b="1" dirty="0">
                          <a:latin typeface="Calibri"/>
                          <a:cs typeface="Calibri"/>
                        </a:rPr>
                        <a:t> </a:t>
                      </a:r>
                      <a:r>
                        <a:rPr lang="en-GB" sz="800" b="1" dirty="0" err="1">
                          <a:latin typeface="Calibri"/>
                          <a:cs typeface="Calibri"/>
                        </a:rPr>
                        <a:t>stafrænt</a:t>
                      </a:r>
                      <a:r>
                        <a:rPr lang="en-GB" sz="800" b="1" dirty="0">
                          <a:latin typeface="Calibri"/>
                          <a:cs typeface="Calibri"/>
                        </a:rPr>
                        <a:t> </a:t>
                      </a:r>
                      <a:r>
                        <a:rPr lang="en-GB" sz="800" b="1" dirty="0" err="1">
                          <a:latin typeface="Calibri"/>
                          <a:cs typeface="Calibri"/>
                        </a:rPr>
                        <a:t>efni</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a:cs typeface="Calibri"/>
                        </a:rPr>
                        <a:t>3.3 </a:t>
                      </a:r>
                      <a:r>
                        <a:rPr lang="en-GB" sz="800" b="1" dirty="0" err="1">
                          <a:latin typeface="Calibri"/>
                          <a:cs typeface="Calibri"/>
                        </a:rPr>
                        <a:t>Höfundaréttur</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leyfi</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a:cs typeface="Calibri"/>
                        </a:rPr>
                        <a:t>3.4 </a:t>
                      </a:r>
                      <a:r>
                        <a:rPr lang="en-GB" sz="800" b="1" dirty="0" err="1">
                          <a:latin typeface="Calibri"/>
                          <a:cs typeface="Calibri"/>
                        </a:rPr>
                        <a:t>Forritun</a:t>
                      </a:r>
                      <a:endParaRPr lang="en-US" sz="800" b="1" dirty="0" err="1">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marL="171450" indent="-171450" algn="l">
                        <a:buFont typeface="Arial" panose="020B0604020202020204" pitchFamily="34" charset="0"/>
                        <a:buChar char="•"/>
                      </a:pPr>
                      <a:r>
                        <a:rPr lang="en-GB" sz="800" b="1" dirty="0">
                          <a:latin typeface="Calibri"/>
                          <a:cs typeface="Calibri"/>
                        </a:rPr>
                        <a:t>4.1 </a:t>
                      </a:r>
                      <a:r>
                        <a:rPr lang="en-GB" sz="800" b="1" dirty="0" err="1">
                          <a:latin typeface="Calibri"/>
                          <a:cs typeface="Calibri"/>
                        </a:rPr>
                        <a:t>Vernda</a:t>
                      </a:r>
                      <a:r>
                        <a:rPr lang="en-GB" sz="800" b="1" dirty="0">
                          <a:latin typeface="Calibri"/>
                          <a:cs typeface="Calibri"/>
                        </a:rPr>
                        <a:t> </a:t>
                      </a:r>
                      <a:r>
                        <a:rPr lang="en-GB" sz="800" b="1" dirty="0" err="1">
                          <a:latin typeface="Calibri"/>
                          <a:cs typeface="Calibri"/>
                        </a:rPr>
                        <a:t>tækjakostinn</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a:cs typeface="Calibri"/>
                        </a:rPr>
                        <a:t>4.2 </a:t>
                      </a:r>
                      <a:r>
                        <a:rPr lang="en-GB" sz="800" b="1" dirty="0" err="1">
                          <a:latin typeface="Calibri"/>
                          <a:cs typeface="Calibri"/>
                        </a:rPr>
                        <a:t>Vernda</a:t>
                      </a:r>
                      <a:r>
                        <a:rPr lang="en-GB" sz="800" b="1" dirty="0">
                          <a:latin typeface="Calibri"/>
                          <a:cs typeface="Calibri"/>
                        </a:rPr>
                        <a:t> </a:t>
                      </a:r>
                      <a:r>
                        <a:rPr lang="en-GB" sz="800" b="1" dirty="0" err="1">
                          <a:latin typeface="Calibri"/>
                          <a:cs typeface="Calibri"/>
                        </a:rPr>
                        <a:t>persónuupplýsingar</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friðhelgi</a:t>
                      </a:r>
                      <a:r>
                        <a:rPr lang="en-GB" sz="800" b="1" dirty="0">
                          <a:latin typeface="Calibri"/>
                          <a:cs typeface="Calibri"/>
                        </a:rPr>
                        <a:t> </a:t>
                      </a:r>
                      <a:r>
                        <a:rPr lang="en-GB" sz="800" b="1" dirty="0" err="1">
                          <a:latin typeface="Calibri"/>
                          <a:cs typeface="Calibri"/>
                        </a:rPr>
                        <a:t>einkalífsins</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a:cs typeface="Calibri"/>
                        </a:rPr>
                        <a:t>4.3 </a:t>
                      </a:r>
                      <a:r>
                        <a:rPr lang="en-GB" sz="800" b="1" dirty="0" err="1">
                          <a:latin typeface="Calibri"/>
                          <a:cs typeface="Calibri"/>
                        </a:rPr>
                        <a:t>Vernda</a:t>
                      </a:r>
                      <a:r>
                        <a:rPr lang="en-GB" sz="800" b="1" dirty="0">
                          <a:latin typeface="Calibri"/>
                          <a:cs typeface="Calibri"/>
                        </a:rPr>
                        <a:t> </a:t>
                      </a:r>
                      <a:r>
                        <a:rPr lang="en-GB" sz="800" b="1" dirty="0" err="1">
                          <a:latin typeface="Calibri"/>
                          <a:cs typeface="Calibri"/>
                        </a:rPr>
                        <a:t>heilsu</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velferð</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a:cs typeface="Calibri"/>
                        </a:rPr>
                        <a:t>4.4 </a:t>
                      </a:r>
                      <a:r>
                        <a:rPr lang="en-GB" sz="800" b="1" dirty="0" err="1">
                          <a:latin typeface="Calibri"/>
                          <a:cs typeface="Calibri"/>
                        </a:rPr>
                        <a:t>Vernda</a:t>
                      </a:r>
                      <a:r>
                        <a:rPr lang="en-GB" sz="800" b="1" dirty="0">
                          <a:latin typeface="Calibri"/>
                          <a:cs typeface="Calibri"/>
                        </a:rPr>
                        <a:t> </a:t>
                      </a:r>
                      <a:r>
                        <a:rPr lang="en-GB" sz="800" b="1" dirty="0" err="1">
                          <a:latin typeface="Calibri"/>
                          <a:cs typeface="Calibri"/>
                        </a:rPr>
                        <a:t>umhverfið</a:t>
                      </a:r>
                      <a:endParaRPr lang="en-US" sz="800" b="1" dirty="0" err="1">
                        <a:latin typeface="Calibri"/>
                        <a:cs typeface="Calibri"/>
                      </a:endParaRPr>
                    </a:p>
                  </a:txBody>
                  <a:tcPr>
                    <a:solidFill>
                      <a:schemeClr val="bg1">
                        <a:lumMod val="75000"/>
                      </a:schemeClr>
                    </a:solidFill>
                  </a:tcPr>
                </a:tc>
                <a:tc>
                  <a:txBody>
                    <a:bodyPr/>
                    <a:lstStyle/>
                    <a:p>
                      <a:pPr marL="171450" indent="-171450" algn="l">
                        <a:buFont typeface="Arial" panose="020B0604020202020204" pitchFamily="34" charset="0"/>
                        <a:buChar char="•"/>
                      </a:pPr>
                      <a:r>
                        <a:rPr lang="en-GB" sz="800" b="1" dirty="0">
                          <a:latin typeface="Calibri"/>
                          <a:cs typeface="Calibri"/>
                        </a:rPr>
                        <a:t>5.1 Leysa </a:t>
                      </a:r>
                      <a:r>
                        <a:rPr lang="en-GB" sz="800" b="1" dirty="0" err="1">
                          <a:latin typeface="Calibri"/>
                          <a:cs typeface="Calibri"/>
                        </a:rPr>
                        <a:t>úr</a:t>
                      </a:r>
                      <a:r>
                        <a:rPr lang="en-GB" sz="800" b="1" dirty="0">
                          <a:latin typeface="Calibri"/>
                          <a:cs typeface="Calibri"/>
                        </a:rPr>
                        <a:t> </a:t>
                      </a:r>
                      <a:r>
                        <a:rPr lang="en-GB" sz="800" b="1" dirty="0" err="1">
                          <a:latin typeface="Calibri"/>
                          <a:cs typeface="Calibri"/>
                        </a:rPr>
                        <a:t>tæknilegum</a:t>
                      </a:r>
                      <a:r>
                        <a:rPr lang="en-GB" sz="800" b="1" dirty="0">
                          <a:latin typeface="Calibri"/>
                          <a:cs typeface="Calibri"/>
                        </a:rPr>
                        <a:t> </a:t>
                      </a:r>
                      <a:r>
                        <a:rPr lang="en-GB" sz="800" b="1" dirty="0" err="1">
                          <a:latin typeface="Calibri"/>
                          <a:cs typeface="Calibri"/>
                        </a:rPr>
                        <a:t>vandamálum</a:t>
                      </a:r>
                      <a:r>
                        <a:rPr lang="en-GB" sz="800" b="1" dirty="0">
                          <a:latin typeface="Calibri"/>
                          <a:cs typeface="Calibri"/>
                        </a:rPr>
                        <a:t> </a:t>
                      </a: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800" b="1" dirty="0">
                          <a:latin typeface="Calibri"/>
                          <a:cs typeface="Calibri"/>
                        </a:rPr>
                        <a:t>5.2 </a:t>
                      </a:r>
                      <a:r>
                        <a:rPr lang="en-GB" sz="800" b="1" dirty="0" err="1">
                          <a:latin typeface="Calibri"/>
                          <a:cs typeface="Calibri"/>
                        </a:rPr>
                        <a:t>Greina</a:t>
                      </a:r>
                      <a:r>
                        <a:rPr lang="en-GB" sz="800" b="1" dirty="0">
                          <a:latin typeface="Calibri"/>
                          <a:cs typeface="Calibri"/>
                        </a:rPr>
                        <a:t> </a:t>
                      </a:r>
                      <a:r>
                        <a:rPr lang="en-GB" sz="800" b="1" dirty="0" err="1">
                          <a:latin typeface="Calibri"/>
                          <a:cs typeface="Calibri"/>
                        </a:rPr>
                        <a:t>þarfir</a:t>
                      </a:r>
                      <a:r>
                        <a:rPr lang="en-GB" sz="800" b="1" dirty="0">
                          <a:latin typeface="Calibri"/>
                          <a:cs typeface="Calibri"/>
                        </a:rPr>
                        <a:t> </a:t>
                      </a:r>
                      <a:r>
                        <a:rPr lang="en-GB" sz="800" b="1" dirty="0" err="1">
                          <a:latin typeface="Calibri"/>
                          <a:cs typeface="Calibri"/>
                        </a:rPr>
                        <a:t>og</a:t>
                      </a:r>
                      <a:r>
                        <a:rPr lang="en-GB" sz="800" b="1" dirty="0">
                          <a:latin typeface="Calibri"/>
                          <a:cs typeface="Calibri"/>
                        </a:rPr>
                        <a:t> </a:t>
                      </a:r>
                      <a:r>
                        <a:rPr lang="en-GB" sz="800" b="1" dirty="0" err="1">
                          <a:latin typeface="Calibri"/>
                          <a:cs typeface="Calibri"/>
                        </a:rPr>
                        <a:t>tæknilega</a:t>
                      </a:r>
                      <a:r>
                        <a:rPr lang="en-GB" sz="800" b="1" dirty="0">
                          <a:latin typeface="Calibri"/>
                          <a:cs typeface="Calibri"/>
                        </a:rPr>
                        <a:t> </a:t>
                      </a:r>
                      <a:r>
                        <a:rPr lang="en-GB" sz="800" b="1" dirty="0" err="1">
                          <a:latin typeface="Calibri"/>
                          <a:cs typeface="Calibri"/>
                        </a:rPr>
                        <a:t>svörun</a:t>
                      </a:r>
                    </a:p>
                    <a:p>
                      <a:pPr marL="171450" indent="-171450" algn="l">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800" b="1" dirty="0">
                          <a:latin typeface="Calibri"/>
                          <a:cs typeface="Calibri"/>
                        </a:rPr>
                        <a:t>5.3 Nota </a:t>
                      </a:r>
                      <a:r>
                        <a:rPr lang="en-US" sz="800" b="1" dirty="0" err="1">
                          <a:latin typeface="Calibri"/>
                          <a:cs typeface="Calibri"/>
                        </a:rPr>
                        <a:t>stafræna</a:t>
                      </a:r>
                      <a:r>
                        <a:rPr lang="en-US" sz="800" b="1" dirty="0">
                          <a:latin typeface="Calibri"/>
                          <a:cs typeface="Calibri"/>
                        </a:rPr>
                        <a:t> </a:t>
                      </a:r>
                      <a:r>
                        <a:rPr lang="en-US" sz="800" b="1" dirty="0" err="1">
                          <a:latin typeface="Calibri"/>
                          <a:cs typeface="Calibri"/>
                        </a:rPr>
                        <a:t>tækni</a:t>
                      </a:r>
                      <a:r>
                        <a:rPr lang="en-US" sz="800" b="1" dirty="0">
                          <a:latin typeface="Calibri"/>
                          <a:cs typeface="Calibri"/>
                        </a:rPr>
                        <a:t> á </a:t>
                      </a:r>
                      <a:r>
                        <a:rPr lang="en-US" sz="800" b="1" dirty="0" err="1">
                          <a:latin typeface="Calibri"/>
                          <a:cs typeface="Calibri"/>
                        </a:rPr>
                        <a:t>skapandi</a:t>
                      </a:r>
                      <a:r>
                        <a:rPr lang="en-US" sz="800" b="1" dirty="0">
                          <a:latin typeface="Calibri"/>
                          <a:cs typeface="Calibri"/>
                        </a:rPr>
                        <a:t> </a:t>
                      </a:r>
                      <a:r>
                        <a:rPr lang="en-US" sz="800" b="1" dirty="0" err="1">
                          <a:latin typeface="Calibri"/>
                          <a:cs typeface="Calibri"/>
                        </a:rPr>
                        <a:t>hátt</a:t>
                      </a:r>
                      <a:r>
                        <a:rPr lang="en-US" sz="800" b="1" dirty="0">
                          <a:latin typeface="Calibri"/>
                          <a:cs typeface="Calibri"/>
                        </a:rPr>
                        <a:t> </a:t>
                      </a:r>
                    </a:p>
                    <a:p>
                      <a:pPr marL="171450" indent="-171450" algn="l">
                        <a:buFont typeface="Arial" panose="020B0604020202020204" pitchFamily="34" charset="0"/>
                        <a:buChar char="•"/>
                      </a:pPr>
                      <a:endParaRPr lang="en-US" sz="800" b="1"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800" b="1" dirty="0">
                          <a:latin typeface="Calibri"/>
                          <a:cs typeface="Calibri"/>
                        </a:rPr>
                        <a:t>5.4 </a:t>
                      </a:r>
                      <a:r>
                        <a:rPr lang="en-US" sz="800" b="1" dirty="0" err="1">
                          <a:latin typeface="Calibri"/>
                          <a:cs typeface="Calibri"/>
                        </a:rPr>
                        <a:t>Greina</a:t>
                      </a:r>
                      <a:r>
                        <a:rPr lang="en-US" sz="800" b="1" dirty="0">
                          <a:latin typeface="Calibri"/>
                          <a:cs typeface="Calibri"/>
                        </a:rPr>
                        <a:t> </a:t>
                      </a:r>
                      <a:r>
                        <a:rPr lang="en-US" sz="800" b="1" dirty="0" err="1">
                          <a:latin typeface="Calibri"/>
                          <a:cs typeface="Calibri"/>
                        </a:rPr>
                        <a:t>stafræna</a:t>
                      </a:r>
                      <a:r>
                        <a:rPr lang="en-US" sz="800" b="1" dirty="0">
                          <a:latin typeface="Calibri"/>
                          <a:cs typeface="Calibri"/>
                        </a:rPr>
                        <a:t> </a:t>
                      </a:r>
                      <a:r>
                        <a:rPr lang="en-US" sz="800" b="1" dirty="0" err="1">
                          <a:latin typeface="Calibri"/>
                          <a:cs typeface="Calibri"/>
                        </a:rPr>
                        <a:t>fræðsluþörf</a:t>
                      </a:r>
                      <a:r>
                        <a:rPr lang="en-US" sz="800" b="1" dirty="0">
                          <a:latin typeface="Calibri"/>
                          <a:cs typeface="Calibri"/>
                        </a:rPr>
                        <a:t> </a:t>
                      </a:r>
                    </a:p>
                  </a:txBody>
                  <a:tcPr>
                    <a:solidFill>
                      <a:schemeClr val="bg1">
                        <a:lumMod val="75000"/>
                      </a:schemeClr>
                    </a:solidFill>
                  </a:tcPr>
                </a:tc>
                <a:extLst>
                  <a:ext uri="{0D108BD9-81ED-4DB2-BD59-A6C34878D82A}">
                    <a16:rowId xmlns:a16="http://schemas.microsoft.com/office/drawing/2014/main" val="3318249526"/>
                  </a:ext>
                </a:extLst>
              </a:tr>
            </a:tbl>
          </a:graphicData>
        </a:graphic>
      </p:graphicFrame>
    </p:spTree>
    <p:extLst>
      <p:ext uri="{BB962C8B-B14F-4D97-AF65-F5344CB8AC3E}">
        <p14:creationId xmlns:p14="http://schemas.microsoft.com/office/powerpoint/2010/main" val="128801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477328"/>
          </a:xfrm>
          <a:prstGeom prst="rect">
            <a:avLst/>
          </a:prstGeom>
        </p:spPr>
        <p:txBody>
          <a:bodyPr wrap="square">
            <a:spAutoFit/>
          </a:bodyPr>
          <a:lstStyle/>
          <a:p>
            <a:r>
              <a:rPr lang="en-GB" sz="1800" dirty="0">
                <a:solidFill>
                  <a:srgbClr val="0E101A"/>
                </a:solidFill>
                <a:latin typeface="Calibri" panose="020F0502020204030204" pitchFamily="34" charset="0"/>
                <a:cs typeface="Calibri" panose="020F0502020204030204" pitchFamily="34" charset="0"/>
              </a:rPr>
              <a:t>Ekki </a:t>
            </a:r>
            <a:r>
              <a:rPr lang="en-GB" sz="1800" dirty="0" err="1">
                <a:solidFill>
                  <a:srgbClr val="0E101A"/>
                </a:solidFill>
                <a:latin typeface="Calibri" panose="020F0502020204030204" pitchFamily="34" charset="0"/>
                <a:cs typeface="Calibri" panose="020F0502020204030204" pitchFamily="34" charset="0"/>
              </a:rPr>
              <a:t>skipta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öll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fyrrnefnd</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atriði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máli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þig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þessu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stigi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frumkvöðlastarfsemi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þinnar</a:t>
            </a:r>
            <a:r>
              <a:rPr lang="en-GB" sz="1800" dirty="0">
                <a:solidFill>
                  <a:srgbClr val="0E101A"/>
                </a:solidFill>
                <a:latin typeface="Calibri" panose="020F0502020204030204" pitchFamily="34" charset="0"/>
                <a:cs typeface="Calibri" panose="020F0502020204030204" pitchFamily="34" charset="0"/>
              </a:rPr>
              <a:t>.</a:t>
            </a:r>
          </a:p>
          <a:p>
            <a:endParaRPr lang="en-GB" sz="1800" dirty="0">
              <a:solidFill>
                <a:srgbClr val="0E101A"/>
              </a:solidFill>
              <a:latin typeface="Calibri" panose="020F0502020204030204" pitchFamily="34" charset="0"/>
              <a:cs typeface="Calibri" panose="020F0502020204030204" pitchFamily="34" charset="0"/>
            </a:endParaRPr>
          </a:p>
          <a:p>
            <a:r>
              <a:rPr lang="en-GB" sz="1800" dirty="0">
                <a:solidFill>
                  <a:srgbClr val="0E101A"/>
                </a:solidFill>
                <a:latin typeface="Calibri" panose="020F0502020204030204" pitchFamily="34" charset="0"/>
                <a:cs typeface="Calibri" panose="020F0502020204030204" pitchFamily="34" charset="0"/>
              </a:rPr>
              <a:t>Sem </a:t>
            </a:r>
            <a:r>
              <a:rPr lang="en-GB" sz="1800" dirty="0" err="1">
                <a:solidFill>
                  <a:srgbClr val="0E101A"/>
                </a:solidFill>
                <a:latin typeface="Calibri" panose="020F0502020204030204" pitchFamily="34" charset="0"/>
                <a:cs typeface="Calibri" panose="020F0502020204030204" pitchFamily="34" charset="0"/>
              </a:rPr>
              <a:t>tillögu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gætum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mælt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því</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þú</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skoðir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stoðir</a:t>
            </a:r>
            <a:r>
              <a:rPr lang="en-GB" sz="1800" dirty="0">
                <a:solidFill>
                  <a:srgbClr val="0E101A"/>
                </a:solidFill>
                <a:latin typeface="Calibri" panose="020F0502020204030204" pitchFamily="34" charset="0"/>
                <a:cs typeface="Calibri" panose="020F0502020204030204" pitchFamily="34" charset="0"/>
              </a:rPr>
              <a:t> nr. 1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nr. 2 </a:t>
            </a:r>
            <a:r>
              <a:rPr lang="en-GB" sz="1800" dirty="0" err="1">
                <a:solidFill>
                  <a:srgbClr val="0E101A"/>
                </a:solidFill>
                <a:latin typeface="Calibri" panose="020F0502020204030204" pitchFamily="34" charset="0"/>
                <a:cs typeface="Calibri" panose="020F0502020204030204" pitchFamily="34" charset="0"/>
              </a:rPr>
              <a:t>þar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sú</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hæfni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þær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undirstrika</a:t>
            </a:r>
            <a:r>
              <a:rPr lang="en-GB" sz="1800" dirty="0">
                <a:solidFill>
                  <a:srgbClr val="0E101A"/>
                </a:solidFill>
                <a:latin typeface="Calibri" panose="020F0502020204030204" pitchFamily="34" charset="0"/>
                <a:cs typeface="Calibri" panose="020F0502020204030204" pitchFamily="34" charset="0"/>
              </a:rPr>
              <a:t> var </a:t>
            </a:r>
            <a:r>
              <a:rPr lang="en-GB" sz="1800" dirty="0" err="1">
                <a:solidFill>
                  <a:srgbClr val="0E101A"/>
                </a:solidFill>
                <a:latin typeface="Calibri" panose="020F0502020204030204" pitchFamily="34" charset="0"/>
                <a:cs typeface="Calibri" panose="020F0502020204030204" pitchFamily="34" charset="0"/>
              </a:rPr>
              <a:t>einmitt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frumskilyrði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þess</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styðja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grunnfærni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upplýsingatækni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stafræna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tækni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rafræna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frumkvöðlastarfsemi</a:t>
            </a:r>
            <a:r>
              <a:rPr lang="en-GB" sz="1800" dirty="0">
                <a:solidFill>
                  <a:srgbClr val="0E101A"/>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Til</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umhugsunar</a:t>
            </a:r>
            <a:r>
              <a:rPr lang="en-US" sz="2000" dirty="0">
                <a:latin typeface="Calibri" panose="020F0502020204030204" pitchFamily="34" charset="0"/>
                <a:cs typeface="Calibri" panose="020F0502020204030204" pitchFamily="34" charset="0"/>
              </a:rPr>
              <a:t>:</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3. </a:t>
            </a:r>
            <a:r>
              <a:rPr lang="en-US" sz="2200" dirty="0" err="1">
                <a:latin typeface="Raleway" panose="020B0003030101060003" pitchFamily="34" charset="0"/>
              </a:rPr>
              <a:t>hluti</a:t>
            </a:r>
            <a:r>
              <a:rPr lang="en-US" sz="2200" dirty="0">
                <a:latin typeface="Raleway" panose="020B0003030101060003" pitchFamily="34" charset="0"/>
              </a:rPr>
              <a:t> – </a:t>
            </a:r>
            <a:r>
              <a:rPr lang="en-US" sz="2200" dirty="0" err="1">
                <a:latin typeface="Raleway" panose="020B0003030101060003" pitchFamily="34" charset="0"/>
              </a:rPr>
              <a:t>DigComp</a:t>
            </a:r>
            <a:r>
              <a:rPr lang="en-US" sz="2200" dirty="0">
                <a:latin typeface="Raleway" panose="020B0003030101060003" pitchFamily="34" charset="0"/>
              </a:rPr>
              <a:t> </a:t>
            </a:r>
            <a:r>
              <a:rPr lang="en-US" sz="2200" dirty="0" err="1">
                <a:latin typeface="Raleway" panose="020B0003030101060003" pitchFamily="34" charset="0"/>
              </a:rPr>
              <a:t>ramminn</a:t>
            </a:r>
            <a:endParaRPr lang="en-US" sz="2200" dirty="0">
              <a:latin typeface="Raleway" panose="020B0003030101060003" pitchFamily="34" charset="0"/>
            </a:endParaRPr>
          </a:p>
          <a:p>
            <a:endParaRPr lang="en-US" sz="2200" dirty="0">
              <a:latin typeface="Raleway" panose="020B0003030101060003" pitchFamily="34" charset="0"/>
            </a:endParaRPr>
          </a:p>
        </p:txBody>
      </p:sp>
    </p:spTree>
    <p:extLst>
      <p:ext uri="{BB962C8B-B14F-4D97-AF65-F5344CB8AC3E}">
        <p14:creationId xmlns:p14="http://schemas.microsoft.com/office/powerpoint/2010/main" val="3720857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panose="020F0502020204030204" pitchFamily="34" charset="0"/>
                <a:cs typeface="Calibri" panose="020F0502020204030204" pitchFamily="34" charset="0"/>
              </a:rPr>
              <a:t>Hæfnislíkan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DigComp</a:t>
            </a:r>
            <a:r>
              <a:rPr lang="en-US" sz="2000" dirty="0">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a:latin typeface="Raleway" panose="020B0003030101060003" pitchFamily="34" charset="0"/>
              </a:rPr>
              <a:t>3. </a:t>
            </a:r>
            <a:r>
              <a:rPr lang="en-US" sz="2200" dirty="0" err="1">
                <a:latin typeface="Raleway" panose="020B0003030101060003" pitchFamily="34" charset="0"/>
              </a:rPr>
              <a:t>hluti</a:t>
            </a:r>
            <a:r>
              <a:rPr lang="en-US" sz="2200" dirty="0">
                <a:latin typeface="Raleway" panose="020B0003030101060003" pitchFamily="34" charset="0"/>
              </a:rPr>
              <a:t> – </a:t>
            </a:r>
            <a:r>
              <a:rPr lang="en-US" sz="2200" dirty="0" err="1">
                <a:latin typeface="Raleway" panose="020B0003030101060003" pitchFamily="34" charset="0"/>
              </a:rPr>
              <a:t>DigComp</a:t>
            </a:r>
            <a:r>
              <a:rPr lang="en-US" sz="2200" dirty="0">
                <a:latin typeface="Raleway" panose="020B0003030101060003" pitchFamily="34" charset="0"/>
              </a:rPr>
              <a:t> </a:t>
            </a:r>
            <a:r>
              <a:rPr lang="en-US" sz="2200" dirty="0" err="1">
                <a:latin typeface="Raleway" panose="020B0003030101060003" pitchFamily="34" charset="0"/>
              </a:rPr>
              <a:t>ramminn</a:t>
            </a:r>
            <a:endParaRPr lang="en-US" sz="2200" dirty="0">
              <a:latin typeface="Raleway" panose="020B0003030101060003" pitchFamily="34" charset="0"/>
            </a:endParaRPr>
          </a:p>
          <a:p>
            <a:endParaRPr lang="en-US" sz="2200" dirty="0">
              <a:latin typeface="Raleway" panose="020B0003030101060003"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949870532"/>
              </p:ext>
            </p:extLst>
          </p:nvPr>
        </p:nvGraphicFramePr>
        <p:xfrm>
          <a:off x="245532" y="1716619"/>
          <a:ext cx="8263468" cy="2813192"/>
        </p:xfrm>
        <a:graphic>
          <a:graphicData uri="http://schemas.openxmlformats.org/drawingml/2006/table">
            <a:tbl>
              <a:tblPr firstRow="1" bandRow="1">
                <a:tableStyleId>{5B18B33F-8431-45A4-8E11-FB08BE098512}</a:tableStyleId>
              </a:tblPr>
              <a:tblGrid>
                <a:gridCol w="1242108">
                  <a:extLst>
                    <a:ext uri="{9D8B030D-6E8A-4147-A177-3AD203B41FA5}">
                      <a16:colId xmlns:a16="http://schemas.microsoft.com/office/drawing/2014/main" val="526747456"/>
                    </a:ext>
                  </a:extLst>
                </a:gridCol>
                <a:gridCol w="2889625">
                  <a:extLst>
                    <a:ext uri="{9D8B030D-6E8A-4147-A177-3AD203B41FA5}">
                      <a16:colId xmlns:a16="http://schemas.microsoft.com/office/drawing/2014/main" val="1663263172"/>
                    </a:ext>
                  </a:extLst>
                </a:gridCol>
                <a:gridCol w="3126040">
                  <a:extLst>
                    <a:ext uri="{9D8B030D-6E8A-4147-A177-3AD203B41FA5}">
                      <a16:colId xmlns:a16="http://schemas.microsoft.com/office/drawing/2014/main" val="742590843"/>
                    </a:ext>
                  </a:extLst>
                </a:gridCol>
                <a:gridCol w="1005695">
                  <a:extLst>
                    <a:ext uri="{9D8B030D-6E8A-4147-A177-3AD203B41FA5}">
                      <a16:colId xmlns:a16="http://schemas.microsoft.com/office/drawing/2014/main" val="3571811259"/>
                    </a:ext>
                  </a:extLst>
                </a:gridCol>
              </a:tblGrid>
              <a:tr h="309739">
                <a:tc>
                  <a:txBody>
                    <a:bodyPr/>
                    <a:lstStyle/>
                    <a:p>
                      <a:r>
                        <a:rPr lang="en-GB" sz="800" b="1" dirty="0" err="1">
                          <a:solidFill>
                            <a:srgbClr val="002060"/>
                          </a:solidFill>
                          <a:latin typeface="Calibri"/>
                          <a:cs typeface="Calibri"/>
                        </a:rPr>
                        <a:t>Hæfniviðmið</a:t>
                      </a:r>
                      <a:endParaRPr lang="en-GB" sz="800" b="1" dirty="0" err="1">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en-GB" sz="800" b="1" dirty="0" err="1">
                          <a:solidFill>
                            <a:srgbClr val="002060"/>
                          </a:solidFill>
                          <a:latin typeface="Calibri"/>
                          <a:cs typeface="Calibri"/>
                        </a:rPr>
                        <a:t>Erfiðleikastig</a:t>
                      </a:r>
                      <a:r>
                        <a:rPr lang="en-GB" sz="800" b="1" dirty="0">
                          <a:solidFill>
                            <a:srgbClr val="002060"/>
                          </a:solidFill>
                          <a:latin typeface="Calibri"/>
                          <a:cs typeface="Calibri"/>
                        </a:rPr>
                        <a:t> </a:t>
                      </a:r>
                      <a:r>
                        <a:rPr lang="en-GB" sz="800" b="1" dirty="0" err="1">
                          <a:solidFill>
                            <a:srgbClr val="002060"/>
                          </a:solidFill>
                          <a:latin typeface="Calibri"/>
                          <a:cs typeface="Calibri"/>
                        </a:rPr>
                        <a:t>verkefna</a:t>
                      </a:r>
                      <a:endParaRPr lang="en-GB" sz="800" b="1" dirty="0" err="1">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en-GB" sz="800" b="1" dirty="0" err="1">
                          <a:solidFill>
                            <a:srgbClr val="002060"/>
                          </a:solidFill>
                          <a:latin typeface="Calibri"/>
                          <a:cs typeface="Calibri"/>
                        </a:rPr>
                        <a:t>Vinnulag</a:t>
                      </a:r>
                    </a:p>
                  </a:txBody>
                  <a:tcPr anchor="ctr">
                    <a:solidFill>
                      <a:schemeClr val="bg1">
                        <a:lumMod val="85000"/>
                      </a:schemeClr>
                    </a:solidFill>
                  </a:tcPr>
                </a:tc>
                <a:tc>
                  <a:txBody>
                    <a:bodyPr/>
                    <a:lstStyle/>
                    <a:p>
                      <a:pPr lvl="0">
                        <a:buNone/>
                      </a:pPr>
                      <a:r>
                        <a:rPr lang="en-GB" sz="800" b="1" dirty="0" err="1">
                          <a:solidFill>
                            <a:srgbClr val="002060"/>
                          </a:solidFill>
                          <a:latin typeface="Calibri"/>
                          <a:cs typeface="Calibri"/>
                        </a:rPr>
                        <a:t>Hugrænt</a:t>
                      </a:r>
                      <a:r>
                        <a:rPr lang="en-GB" sz="800" b="1" dirty="0">
                          <a:solidFill>
                            <a:srgbClr val="002060"/>
                          </a:solidFill>
                          <a:latin typeface="Calibri"/>
                          <a:cs typeface="Calibri"/>
                        </a:rPr>
                        <a:t> </a:t>
                      </a:r>
                      <a:r>
                        <a:rPr lang="en-GB" sz="800" b="1" dirty="0" err="1">
                          <a:solidFill>
                            <a:srgbClr val="002060"/>
                          </a:solidFill>
                          <a:latin typeface="Calibri"/>
                          <a:cs typeface="Calibri"/>
                        </a:rPr>
                        <a:t>svið</a:t>
                      </a:r>
                      <a:endParaRPr lang="en-GB" sz="800" b="1" dirty="0" err="1">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3045296223"/>
                  </a:ext>
                </a:extLst>
              </a:tr>
              <a:tr h="309739">
                <a:tc>
                  <a:txBody>
                    <a:bodyPr/>
                    <a:lstStyle/>
                    <a:p>
                      <a:pPr algn="ctr"/>
                      <a:r>
                        <a:rPr lang="en-GB" sz="800" b="1" dirty="0">
                          <a:latin typeface="Calibri"/>
                          <a:cs typeface="Calibri"/>
                        </a:rPr>
                        <a:t> 1. </a:t>
                      </a:r>
                      <a:r>
                        <a:rPr lang="en-GB" sz="800" b="1" dirty="0" err="1">
                          <a:latin typeface="Calibri"/>
                          <a:cs typeface="Calibri"/>
                        </a:rPr>
                        <a:t>stig</a:t>
                      </a:r>
                    </a:p>
                  </a:txBody>
                  <a:tcPr anchor="ctr">
                    <a:solidFill>
                      <a:schemeClr val="bg1">
                        <a:lumMod val="95000"/>
                      </a:schemeClr>
                    </a:solidFill>
                  </a:tcPr>
                </a:tc>
                <a:tc>
                  <a:txBody>
                    <a:bodyPr/>
                    <a:lstStyle/>
                    <a:p>
                      <a:r>
                        <a:rPr lang="en-GB" sz="800" dirty="0">
                          <a:latin typeface="Calibri"/>
                          <a:cs typeface="Calibri"/>
                        </a:rPr>
                        <a:t>Einfalt</a:t>
                      </a:r>
                    </a:p>
                  </a:txBody>
                  <a:tcPr anchor="ctr"/>
                </a:tc>
                <a:tc>
                  <a:txBody>
                    <a:bodyPr/>
                    <a:lstStyle/>
                    <a:p>
                      <a:r>
                        <a:rPr lang="en-GB" sz="800" dirty="0" err="1">
                          <a:latin typeface="Calibri"/>
                          <a:cs typeface="Calibri"/>
                        </a:rPr>
                        <a:t>Með</a:t>
                      </a:r>
                      <a:r>
                        <a:rPr lang="en-GB" sz="800" dirty="0">
                          <a:latin typeface="Calibri"/>
                          <a:cs typeface="Calibri"/>
                        </a:rPr>
                        <a:t> </a:t>
                      </a:r>
                      <a:r>
                        <a:rPr lang="en-GB" sz="800" dirty="0" err="1">
                          <a:latin typeface="Calibri"/>
                          <a:cs typeface="Calibri"/>
                        </a:rPr>
                        <a:t>leiðsögn</a:t>
                      </a:r>
                      <a:endParaRPr lang="en-GB" sz="800" dirty="0" err="1">
                        <a:latin typeface="Calibri" panose="020F0502020204030204" pitchFamily="34" charset="0"/>
                        <a:cs typeface="Calibri" panose="020F0502020204030204" pitchFamily="34" charset="0"/>
                      </a:endParaRPr>
                    </a:p>
                  </a:txBody>
                  <a:tcPr anchor="ctr"/>
                </a:tc>
                <a:tc>
                  <a:txBody>
                    <a:bodyPr/>
                    <a:lstStyle/>
                    <a:p>
                      <a:r>
                        <a:rPr lang="en-GB" sz="800" i="1" dirty="0">
                          <a:latin typeface="Calibri"/>
                          <a:cs typeface="Calibri"/>
                        </a:rPr>
                        <a:t>Muna </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67739759"/>
                  </a:ext>
                </a:extLst>
              </a:tr>
              <a:tr h="309739">
                <a:tc>
                  <a:txBody>
                    <a:bodyPr/>
                    <a:lstStyle/>
                    <a:p>
                      <a:pPr algn="ctr"/>
                      <a:r>
                        <a:rPr lang="en-GB" sz="800" b="1" i="0" u="none" strike="noStrike" kern="0" cap="none" spc="0" normalizeH="0" baseline="0" noProof="0" dirty="0">
                          <a:ln>
                            <a:noFill/>
                          </a:ln>
                          <a:solidFill>
                            <a:srgbClr val="000000"/>
                          </a:solidFill>
                          <a:effectLst/>
                          <a:uLnTx/>
                          <a:uFillTx/>
                          <a:latin typeface="Calibri"/>
                          <a:cs typeface="Calibri"/>
                        </a:rPr>
                        <a:t>2. </a:t>
                      </a:r>
                      <a:r>
                        <a:rPr lang="en-GB" sz="800" b="1" i="0" u="none" strike="noStrike" kern="0" cap="none" spc="0" normalizeH="0" baseline="0" noProof="0" dirty="0" err="1">
                          <a:ln>
                            <a:noFill/>
                          </a:ln>
                          <a:solidFill>
                            <a:srgbClr val="000000"/>
                          </a:solidFill>
                          <a:effectLst/>
                          <a:uLnTx/>
                          <a:uFillTx/>
                          <a:latin typeface="Calibri"/>
                          <a:cs typeface="Calibri"/>
                        </a:rPr>
                        <a:t>stig</a:t>
                      </a:r>
                    </a:p>
                  </a:txBody>
                  <a:tcPr anchor="ctr">
                    <a:solidFill>
                      <a:schemeClr val="bg1">
                        <a:lumMod val="95000"/>
                      </a:schemeClr>
                    </a:solidFill>
                  </a:tcPr>
                </a:tc>
                <a:tc>
                  <a:txBody>
                    <a:bodyPr/>
                    <a:lstStyle/>
                    <a:p>
                      <a:r>
                        <a:rPr lang="en-GB" sz="800" dirty="0">
                          <a:latin typeface="Calibri"/>
                          <a:cs typeface="Calibri"/>
                        </a:rPr>
                        <a:t>Einfalt</a:t>
                      </a:r>
                    </a:p>
                  </a:txBody>
                  <a:tcPr anchor="ctr"/>
                </a:tc>
                <a:tc>
                  <a:txBody>
                    <a:bodyPr/>
                    <a:lstStyle/>
                    <a:p>
                      <a:r>
                        <a:rPr lang="en-GB" sz="800" dirty="0" err="1">
                          <a:latin typeface="Calibri"/>
                          <a:cs typeface="Calibri"/>
                        </a:rPr>
                        <a:t>Sjálf</a:t>
                      </a:r>
                      <a:r>
                        <a:rPr lang="en-GB" sz="800" dirty="0">
                          <a:latin typeface="Calibri"/>
                          <a:cs typeface="Calibri"/>
                        </a:rPr>
                        <a:t>/</a:t>
                      </a:r>
                      <a:r>
                        <a:rPr lang="en-GB" sz="800" dirty="0" err="1">
                          <a:latin typeface="Calibri"/>
                          <a:cs typeface="Calibri"/>
                        </a:rPr>
                        <a:t>ur</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leiðsögn</a:t>
                      </a:r>
                      <a:r>
                        <a:rPr lang="en-GB" sz="800" dirty="0">
                          <a:latin typeface="Calibri"/>
                          <a:cs typeface="Calibri"/>
                        </a:rPr>
                        <a:t> </a:t>
                      </a:r>
                      <a:r>
                        <a:rPr lang="en-GB" sz="800" dirty="0" err="1">
                          <a:latin typeface="Calibri"/>
                          <a:cs typeface="Calibri"/>
                        </a:rPr>
                        <a:t>þar</a:t>
                      </a:r>
                      <a:r>
                        <a:rPr lang="en-GB" sz="800" dirty="0">
                          <a:latin typeface="Calibri"/>
                          <a:cs typeface="Calibri"/>
                        </a:rPr>
                        <a:t> </a:t>
                      </a:r>
                      <a:r>
                        <a:rPr lang="en-GB" sz="800" dirty="0" err="1">
                          <a:latin typeface="Calibri"/>
                          <a:cs typeface="Calibri"/>
                        </a:rPr>
                        <a:t>sem</a:t>
                      </a:r>
                      <a:r>
                        <a:rPr lang="en-GB" sz="800" dirty="0">
                          <a:latin typeface="Calibri"/>
                          <a:cs typeface="Calibri"/>
                        </a:rPr>
                        <a:t> </a:t>
                      </a:r>
                      <a:r>
                        <a:rPr lang="en-GB" sz="800" dirty="0" err="1">
                          <a:latin typeface="Calibri"/>
                          <a:cs typeface="Calibri"/>
                        </a:rPr>
                        <a:t>þarf</a:t>
                      </a:r>
                    </a:p>
                  </a:txBody>
                  <a:tcPr anchor="ctr"/>
                </a:tc>
                <a:tc>
                  <a:txBody>
                    <a:bodyPr/>
                    <a:lstStyle/>
                    <a:p>
                      <a:r>
                        <a:rPr lang="en-GB" sz="800" i="1" dirty="0">
                          <a:latin typeface="Calibri"/>
                          <a:cs typeface="Calibri"/>
                        </a:rPr>
                        <a:t>Muna</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75440026"/>
                  </a:ext>
                </a:extLst>
              </a:tr>
              <a:tr h="309739">
                <a:tc>
                  <a:txBody>
                    <a:bodyPr/>
                    <a:lstStyle/>
                    <a:p>
                      <a:pPr algn="ctr"/>
                      <a:r>
                        <a:rPr lang="en-GB" sz="800" b="1" i="0" u="none" strike="noStrike" kern="0" cap="none" spc="0" normalizeH="0" baseline="0" noProof="0" dirty="0">
                          <a:ln>
                            <a:noFill/>
                          </a:ln>
                          <a:solidFill>
                            <a:srgbClr val="000000"/>
                          </a:solidFill>
                          <a:effectLst/>
                          <a:uLnTx/>
                          <a:uFillTx/>
                          <a:latin typeface="Calibri"/>
                          <a:cs typeface="Calibri"/>
                        </a:rPr>
                        <a:t>3. </a:t>
                      </a:r>
                      <a:r>
                        <a:rPr lang="en-GB" sz="800" b="1" i="0" u="none" strike="noStrike" kern="0" cap="none" spc="0" normalizeH="0" baseline="0" noProof="0" dirty="0" err="1">
                          <a:ln>
                            <a:noFill/>
                          </a:ln>
                          <a:solidFill>
                            <a:srgbClr val="000000"/>
                          </a:solidFill>
                          <a:effectLst/>
                          <a:uLnTx/>
                          <a:uFillTx/>
                          <a:latin typeface="Calibri"/>
                          <a:cs typeface="Calibri"/>
                        </a:rPr>
                        <a:t>stig</a:t>
                      </a:r>
                    </a:p>
                  </a:txBody>
                  <a:tcPr anchor="ctr">
                    <a:solidFill>
                      <a:schemeClr val="bg1">
                        <a:lumMod val="95000"/>
                      </a:schemeClr>
                    </a:solidFill>
                  </a:tcPr>
                </a:tc>
                <a:tc>
                  <a:txBody>
                    <a:bodyPr/>
                    <a:lstStyle/>
                    <a:p>
                      <a:r>
                        <a:rPr lang="en-GB" sz="800" dirty="0">
                          <a:latin typeface="Calibri"/>
                          <a:cs typeface="Calibri"/>
                        </a:rPr>
                        <a:t>Vel </a:t>
                      </a:r>
                      <a:r>
                        <a:rPr lang="en-GB" sz="800" dirty="0" err="1">
                          <a:latin typeface="Calibri"/>
                          <a:cs typeface="Calibri"/>
                        </a:rPr>
                        <a:t>skilgreind</a:t>
                      </a:r>
                      <a:r>
                        <a:rPr lang="en-GB" sz="800" dirty="0">
                          <a:latin typeface="Calibri"/>
                          <a:cs typeface="Calibri"/>
                        </a:rPr>
                        <a:t> </a:t>
                      </a:r>
                      <a:r>
                        <a:rPr lang="en-GB" sz="800" dirty="0" err="1">
                          <a:latin typeface="Calibri"/>
                          <a:cs typeface="Calibri"/>
                        </a:rPr>
                        <a:t>verkefni</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einföld</a:t>
                      </a:r>
                      <a:r>
                        <a:rPr lang="en-GB" sz="800" dirty="0">
                          <a:latin typeface="Calibri"/>
                          <a:cs typeface="Calibri"/>
                        </a:rPr>
                        <a:t> </a:t>
                      </a:r>
                      <a:r>
                        <a:rPr lang="en-GB" sz="800" dirty="0" err="1">
                          <a:latin typeface="Calibri"/>
                          <a:cs typeface="Calibri"/>
                        </a:rPr>
                        <a:t>vandamál</a:t>
                      </a:r>
                      <a:endParaRPr lang="en-GB" sz="800" dirty="0" err="1">
                        <a:latin typeface="Calibri" panose="020F0502020204030204" pitchFamily="34" charset="0"/>
                        <a:cs typeface="Calibri" panose="020F0502020204030204" pitchFamily="34" charset="0"/>
                      </a:endParaRPr>
                    </a:p>
                  </a:txBody>
                  <a:tcPr anchor="ctr"/>
                </a:tc>
                <a:tc>
                  <a:txBody>
                    <a:bodyPr/>
                    <a:lstStyle/>
                    <a:p>
                      <a:r>
                        <a:rPr lang="en-GB" sz="800" dirty="0" err="1">
                          <a:latin typeface="Calibri"/>
                          <a:cs typeface="Calibri"/>
                        </a:rPr>
                        <a:t>Sjálf</a:t>
                      </a:r>
                      <a:r>
                        <a:rPr lang="en-GB" sz="800" dirty="0">
                          <a:latin typeface="Calibri"/>
                          <a:cs typeface="Calibri"/>
                        </a:rPr>
                        <a:t>/</a:t>
                      </a:r>
                      <a:r>
                        <a:rPr lang="en-GB" sz="800" dirty="0" err="1">
                          <a:latin typeface="Calibri"/>
                          <a:cs typeface="Calibri"/>
                        </a:rPr>
                        <a:t>ur</a:t>
                      </a:r>
                    </a:p>
                  </a:txBody>
                  <a:tcPr anchor="ctr"/>
                </a:tc>
                <a:tc>
                  <a:txBody>
                    <a:bodyPr/>
                    <a:lstStyle/>
                    <a:p>
                      <a:r>
                        <a:rPr lang="en-GB" sz="800" i="1" dirty="0" err="1">
                          <a:latin typeface="Calibri"/>
                          <a:cs typeface="Calibri"/>
                        </a:rPr>
                        <a:t>Skilja</a:t>
                      </a:r>
                      <a:endParaRPr lang="en-GB" sz="800" i="1" dirty="0" err="1">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21855583"/>
                  </a:ext>
                </a:extLst>
              </a:tr>
              <a:tr h="309739">
                <a:tc>
                  <a:txBody>
                    <a:bodyPr/>
                    <a:lstStyle/>
                    <a:p>
                      <a:pPr algn="ctr"/>
                      <a:r>
                        <a:rPr lang="en-GB" sz="800" b="1" i="0" u="none" strike="noStrike" kern="0" cap="none" spc="0" normalizeH="0" baseline="0" noProof="0" dirty="0">
                          <a:ln>
                            <a:noFill/>
                          </a:ln>
                          <a:solidFill>
                            <a:srgbClr val="000000"/>
                          </a:solidFill>
                          <a:effectLst/>
                          <a:uLnTx/>
                          <a:uFillTx/>
                          <a:latin typeface="Calibri"/>
                          <a:cs typeface="Calibri"/>
                        </a:rPr>
                        <a:t>4. </a:t>
                      </a:r>
                      <a:r>
                        <a:rPr lang="en-GB" sz="800" b="1" i="0" u="none" strike="noStrike" kern="0" cap="none" spc="0" normalizeH="0" baseline="0" noProof="0" dirty="0" err="1">
                          <a:ln>
                            <a:noFill/>
                          </a:ln>
                          <a:solidFill>
                            <a:srgbClr val="000000"/>
                          </a:solidFill>
                          <a:effectLst/>
                          <a:uLnTx/>
                          <a:uFillTx/>
                          <a:latin typeface="Calibri"/>
                          <a:cs typeface="Calibri"/>
                        </a:rPr>
                        <a:t>stig</a:t>
                      </a:r>
                    </a:p>
                  </a:txBody>
                  <a:tcPr anchor="ctr">
                    <a:solidFill>
                      <a:schemeClr val="bg1">
                        <a:lumMod val="95000"/>
                      </a:schemeClr>
                    </a:solidFill>
                  </a:tcPr>
                </a:tc>
                <a:tc>
                  <a:txBody>
                    <a:bodyPr/>
                    <a:lstStyle/>
                    <a:p>
                      <a:r>
                        <a:rPr lang="en-GB" sz="800" dirty="0">
                          <a:latin typeface="Calibri"/>
                          <a:cs typeface="Calibri"/>
                        </a:rPr>
                        <a:t>Vel </a:t>
                      </a:r>
                      <a:r>
                        <a:rPr lang="en-GB" sz="800" dirty="0" err="1">
                          <a:latin typeface="Calibri"/>
                          <a:cs typeface="Calibri"/>
                        </a:rPr>
                        <a:t>skilgreind</a:t>
                      </a:r>
                      <a:r>
                        <a:rPr lang="en-GB" sz="800" dirty="0">
                          <a:latin typeface="Calibri"/>
                          <a:cs typeface="Calibri"/>
                        </a:rPr>
                        <a:t> </a:t>
                      </a:r>
                      <a:r>
                        <a:rPr lang="en-GB" sz="800" dirty="0" err="1">
                          <a:latin typeface="Calibri"/>
                          <a:cs typeface="Calibri"/>
                        </a:rPr>
                        <a:t>verkefni</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nokkuð</a:t>
                      </a:r>
                      <a:r>
                        <a:rPr lang="en-GB" sz="800" dirty="0">
                          <a:latin typeface="Calibri"/>
                          <a:cs typeface="Calibri"/>
                        </a:rPr>
                        <a:t> </a:t>
                      </a:r>
                      <a:r>
                        <a:rPr lang="en-GB" sz="800" dirty="0" err="1">
                          <a:latin typeface="Calibri"/>
                          <a:cs typeface="Calibri"/>
                        </a:rPr>
                        <a:t>flókin</a:t>
                      </a:r>
                      <a:r>
                        <a:rPr lang="en-GB" sz="800" dirty="0">
                          <a:latin typeface="Calibri"/>
                          <a:cs typeface="Calibri"/>
                        </a:rPr>
                        <a:t> </a:t>
                      </a:r>
                      <a:r>
                        <a:rPr lang="en-GB" sz="800" dirty="0" err="1">
                          <a:latin typeface="Calibri"/>
                          <a:cs typeface="Calibri"/>
                        </a:rPr>
                        <a:t>vandamál</a:t>
                      </a:r>
                    </a:p>
                  </a:txBody>
                  <a:tcPr anchor="ctr"/>
                </a:tc>
                <a:tc>
                  <a:txBody>
                    <a:bodyPr/>
                    <a:lstStyle/>
                    <a:p>
                      <a:r>
                        <a:rPr lang="en-GB" sz="800" dirty="0" err="1">
                          <a:latin typeface="Calibri"/>
                          <a:cs typeface="Calibri"/>
                        </a:rPr>
                        <a:t>Sjálfstætt</a:t>
                      </a:r>
                      <a:r>
                        <a:rPr lang="en-GB" sz="800" dirty="0">
                          <a:latin typeface="Calibri"/>
                          <a:cs typeface="Calibri"/>
                        </a:rPr>
                        <a:t> </a:t>
                      </a:r>
                      <a:r>
                        <a:rPr lang="en-GB" sz="800" dirty="0" err="1">
                          <a:latin typeface="Calibri"/>
                          <a:cs typeface="Calibri"/>
                        </a:rPr>
                        <a:t>og</a:t>
                      </a:r>
                      <a:r>
                        <a:rPr lang="en-GB" sz="800" dirty="0">
                          <a:latin typeface="Calibri"/>
                          <a:cs typeface="Calibri"/>
                        </a:rPr>
                        <a:t> í </a:t>
                      </a:r>
                      <a:r>
                        <a:rPr lang="en-GB" sz="800" dirty="0" err="1">
                          <a:latin typeface="Calibri"/>
                          <a:cs typeface="Calibri"/>
                        </a:rPr>
                        <a:t>samræmi</a:t>
                      </a:r>
                      <a:r>
                        <a:rPr lang="en-GB" sz="800" dirty="0">
                          <a:latin typeface="Calibri"/>
                          <a:cs typeface="Calibri"/>
                        </a:rPr>
                        <a:t> </a:t>
                      </a:r>
                      <a:r>
                        <a:rPr lang="en-GB" sz="800" dirty="0" err="1">
                          <a:latin typeface="Calibri"/>
                          <a:cs typeface="Calibri"/>
                        </a:rPr>
                        <a:t>við</a:t>
                      </a:r>
                      <a:r>
                        <a:rPr lang="en-GB" sz="800" dirty="0">
                          <a:latin typeface="Calibri"/>
                          <a:cs typeface="Calibri"/>
                        </a:rPr>
                        <a:t> </a:t>
                      </a:r>
                      <a:r>
                        <a:rPr lang="en-GB" sz="800" dirty="0" err="1">
                          <a:latin typeface="Calibri"/>
                          <a:cs typeface="Calibri"/>
                        </a:rPr>
                        <a:t>þarfir</a:t>
                      </a:r>
                      <a:r>
                        <a:rPr lang="en-GB" sz="800" dirty="0">
                          <a:latin typeface="Calibri"/>
                          <a:cs typeface="Calibri"/>
                        </a:rPr>
                        <a:t> </a:t>
                      </a:r>
                      <a:r>
                        <a:rPr lang="en-GB" sz="800" dirty="0" err="1">
                          <a:latin typeface="Calibri"/>
                          <a:cs typeface="Calibri"/>
                        </a:rPr>
                        <a:t>mínar</a:t>
                      </a:r>
                    </a:p>
                  </a:txBody>
                  <a:tcPr anchor="ctr"/>
                </a:tc>
                <a:tc>
                  <a:txBody>
                    <a:bodyPr/>
                    <a:lstStyle/>
                    <a:p>
                      <a:r>
                        <a:rPr lang="en-GB" sz="800" i="1" dirty="0" err="1">
                          <a:latin typeface="Calibri"/>
                          <a:cs typeface="Calibri"/>
                        </a:rPr>
                        <a:t>Skilja</a:t>
                      </a:r>
                      <a:endParaRPr lang="en-GB" sz="800" i="1" dirty="0" err="1">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56120816"/>
                  </a:ext>
                </a:extLst>
              </a:tr>
              <a:tr h="309739">
                <a:tc>
                  <a:txBody>
                    <a:bodyPr/>
                    <a:lstStyle/>
                    <a:p>
                      <a:pPr algn="ctr"/>
                      <a:r>
                        <a:rPr lang="en-GB" sz="800" b="1" i="0" u="none" strike="noStrike" kern="0" cap="none" spc="0" normalizeH="0" baseline="0" noProof="0" dirty="0">
                          <a:ln>
                            <a:noFill/>
                          </a:ln>
                          <a:solidFill>
                            <a:srgbClr val="000000"/>
                          </a:solidFill>
                          <a:effectLst/>
                          <a:uLnTx/>
                          <a:uFillTx/>
                          <a:latin typeface="Calibri"/>
                          <a:cs typeface="Calibri"/>
                        </a:rPr>
                        <a:t>5. </a:t>
                      </a:r>
                      <a:r>
                        <a:rPr lang="en-GB" sz="800" b="1" i="0" u="none" strike="noStrike" kern="0" cap="none" spc="0" normalizeH="0" baseline="0" noProof="0" dirty="0" err="1">
                          <a:ln>
                            <a:noFill/>
                          </a:ln>
                          <a:solidFill>
                            <a:srgbClr val="000000"/>
                          </a:solidFill>
                          <a:effectLst/>
                          <a:uLnTx/>
                          <a:uFillTx/>
                          <a:latin typeface="Calibri"/>
                          <a:cs typeface="Calibri"/>
                        </a:rPr>
                        <a:t>stig</a:t>
                      </a:r>
                    </a:p>
                  </a:txBody>
                  <a:tcPr anchor="ctr">
                    <a:solidFill>
                      <a:schemeClr val="bg1">
                        <a:lumMod val="95000"/>
                      </a:schemeClr>
                    </a:solidFill>
                  </a:tcPr>
                </a:tc>
                <a:tc>
                  <a:txBody>
                    <a:bodyPr/>
                    <a:lstStyle/>
                    <a:p>
                      <a:r>
                        <a:rPr lang="en-GB" sz="800" dirty="0" err="1">
                          <a:latin typeface="Calibri"/>
                          <a:cs typeface="Calibri"/>
                        </a:rPr>
                        <a:t>Ólík</a:t>
                      </a:r>
                      <a:r>
                        <a:rPr lang="en-GB" sz="800" dirty="0">
                          <a:latin typeface="Calibri"/>
                          <a:cs typeface="Calibri"/>
                        </a:rPr>
                        <a:t> </a:t>
                      </a:r>
                      <a:r>
                        <a:rPr lang="en-GB" sz="800" dirty="0" err="1">
                          <a:latin typeface="Calibri"/>
                          <a:cs typeface="Calibri"/>
                        </a:rPr>
                        <a:t>verkefni</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vandamál</a:t>
                      </a:r>
                    </a:p>
                  </a:txBody>
                  <a:tcPr anchor="ctr"/>
                </a:tc>
                <a:tc>
                  <a:txBody>
                    <a:bodyPr/>
                    <a:lstStyle/>
                    <a:p>
                      <a:r>
                        <a:rPr lang="en-GB" sz="800" dirty="0" err="1">
                          <a:latin typeface="Calibri"/>
                          <a:cs typeface="Calibri"/>
                        </a:rPr>
                        <a:t>Leiðsegja</a:t>
                      </a:r>
                      <a:r>
                        <a:rPr lang="en-GB" sz="800" dirty="0">
                          <a:latin typeface="Calibri"/>
                          <a:cs typeface="Calibri"/>
                        </a:rPr>
                        <a:t> </a:t>
                      </a:r>
                      <a:r>
                        <a:rPr lang="en-GB" sz="800" dirty="0" err="1">
                          <a:latin typeface="Calibri"/>
                          <a:cs typeface="Calibri"/>
                        </a:rPr>
                        <a:t>öðrum</a:t>
                      </a:r>
                      <a:endParaRPr lang="en-GB" sz="800" dirty="0" err="1">
                        <a:latin typeface="Calibri" panose="020F0502020204030204" pitchFamily="34" charset="0"/>
                        <a:cs typeface="Calibri" panose="020F0502020204030204" pitchFamily="34" charset="0"/>
                      </a:endParaRPr>
                    </a:p>
                  </a:txBody>
                  <a:tcPr anchor="ctr"/>
                </a:tc>
                <a:tc>
                  <a:txBody>
                    <a:bodyPr/>
                    <a:lstStyle/>
                    <a:p>
                      <a:r>
                        <a:rPr lang="en-GB" sz="800" i="1" dirty="0">
                          <a:latin typeface="Calibri"/>
                          <a:cs typeface="Calibri"/>
                        </a:rPr>
                        <a:t>Gera</a:t>
                      </a:r>
                    </a:p>
                  </a:txBody>
                  <a:tcPr anchor="ctr"/>
                </a:tc>
                <a:extLst>
                  <a:ext uri="{0D108BD9-81ED-4DB2-BD59-A6C34878D82A}">
                    <a16:rowId xmlns:a16="http://schemas.microsoft.com/office/drawing/2014/main" val="3888432812"/>
                  </a:ext>
                </a:extLst>
              </a:tr>
              <a:tr h="309739">
                <a:tc>
                  <a:txBody>
                    <a:bodyPr/>
                    <a:lstStyle/>
                    <a:p>
                      <a:pPr algn="ctr"/>
                      <a:r>
                        <a:rPr lang="en-GB" sz="800" b="1" i="0" u="none" strike="noStrike" kern="0" cap="none" spc="0" normalizeH="0" baseline="0" noProof="0" dirty="0">
                          <a:ln>
                            <a:noFill/>
                          </a:ln>
                          <a:solidFill>
                            <a:srgbClr val="000000"/>
                          </a:solidFill>
                          <a:effectLst/>
                          <a:uLnTx/>
                          <a:uFillTx/>
                          <a:latin typeface="Calibri"/>
                          <a:cs typeface="Calibri"/>
                        </a:rPr>
                        <a:t>6. </a:t>
                      </a:r>
                      <a:r>
                        <a:rPr lang="en-GB" sz="800" b="1" i="0" u="none" strike="noStrike" kern="0" cap="none" spc="0" normalizeH="0" baseline="0" noProof="0" dirty="0" err="1">
                          <a:ln>
                            <a:noFill/>
                          </a:ln>
                          <a:solidFill>
                            <a:srgbClr val="000000"/>
                          </a:solidFill>
                          <a:effectLst/>
                          <a:uLnTx/>
                          <a:uFillTx/>
                          <a:latin typeface="Calibri"/>
                          <a:cs typeface="Calibri"/>
                        </a:rPr>
                        <a:t>stig</a:t>
                      </a:r>
                    </a:p>
                  </a:txBody>
                  <a:tcPr anchor="ctr">
                    <a:solidFill>
                      <a:schemeClr val="bg1">
                        <a:lumMod val="95000"/>
                      </a:schemeClr>
                    </a:solidFill>
                  </a:tcPr>
                </a:tc>
                <a:tc>
                  <a:txBody>
                    <a:bodyPr/>
                    <a:lstStyle/>
                    <a:p>
                      <a:r>
                        <a:rPr lang="en-GB" sz="800" dirty="0" err="1">
                          <a:latin typeface="Calibri"/>
                          <a:cs typeface="Calibri"/>
                        </a:rPr>
                        <a:t>Hentugustu</a:t>
                      </a:r>
                      <a:r>
                        <a:rPr lang="en-GB" sz="800" dirty="0">
                          <a:latin typeface="Calibri"/>
                          <a:cs typeface="Calibri"/>
                        </a:rPr>
                        <a:t> </a:t>
                      </a:r>
                      <a:r>
                        <a:rPr lang="en-GB" sz="800" dirty="0" err="1">
                          <a:latin typeface="Calibri"/>
                          <a:cs typeface="Calibri"/>
                        </a:rPr>
                        <a:t>verkefnin</a:t>
                      </a:r>
                    </a:p>
                  </a:txBody>
                  <a:tcPr anchor="ctr"/>
                </a:tc>
                <a:tc>
                  <a:txBody>
                    <a:bodyPr/>
                    <a:lstStyle/>
                    <a:p>
                      <a:r>
                        <a:rPr lang="en-GB" sz="800" dirty="0" err="1">
                          <a:latin typeface="Calibri"/>
                          <a:cs typeface="Calibri"/>
                        </a:rPr>
                        <a:t>Fær</a:t>
                      </a:r>
                      <a:r>
                        <a:rPr lang="en-GB" sz="800" dirty="0">
                          <a:latin typeface="Calibri"/>
                          <a:cs typeface="Calibri"/>
                        </a:rPr>
                        <a:t> um </a:t>
                      </a:r>
                      <a:r>
                        <a:rPr lang="en-GB" sz="800" dirty="0" err="1">
                          <a:latin typeface="Calibri"/>
                          <a:cs typeface="Calibri"/>
                        </a:rPr>
                        <a:t>að</a:t>
                      </a:r>
                      <a:r>
                        <a:rPr lang="en-GB" sz="800" dirty="0">
                          <a:latin typeface="Calibri"/>
                          <a:cs typeface="Calibri"/>
                        </a:rPr>
                        <a:t> </a:t>
                      </a:r>
                      <a:r>
                        <a:rPr lang="en-GB" sz="800" dirty="0" err="1">
                          <a:latin typeface="Calibri"/>
                          <a:cs typeface="Calibri"/>
                        </a:rPr>
                        <a:t>laga</a:t>
                      </a:r>
                      <a:r>
                        <a:rPr lang="en-GB" sz="800" dirty="0">
                          <a:latin typeface="Calibri"/>
                          <a:cs typeface="Calibri"/>
                        </a:rPr>
                        <a:t> sig </a:t>
                      </a:r>
                      <a:r>
                        <a:rPr lang="en-GB" sz="800" dirty="0" err="1">
                          <a:latin typeface="Calibri"/>
                          <a:cs typeface="Calibri"/>
                        </a:rPr>
                        <a:t>að</a:t>
                      </a:r>
                      <a:r>
                        <a:rPr lang="en-GB" sz="800" dirty="0">
                          <a:latin typeface="Calibri"/>
                          <a:cs typeface="Calibri"/>
                        </a:rPr>
                        <a:t> </a:t>
                      </a:r>
                      <a:r>
                        <a:rPr lang="en-GB" sz="800" dirty="0" err="1">
                          <a:latin typeface="Calibri"/>
                          <a:cs typeface="Calibri"/>
                        </a:rPr>
                        <a:t>öðrum</a:t>
                      </a:r>
                      <a:r>
                        <a:rPr lang="en-GB" sz="800" dirty="0">
                          <a:latin typeface="Calibri"/>
                          <a:cs typeface="Calibri"/>
                        </a:rPr>
                        <a:t> í </a:t>
                      </a:r>
                      <a:r>
                        <a:rPr lang="en-GB" sz="800" dirty="0" err="1">
                          <a:latin typeface="Calibri"/>
                          <a:cs typeface="Calibri"/>
                        </a:rPr>
                        <a:t>flóknu</a:t>
                      </a:r>
                      <a:r>
                        <a:rPr lang="en-GB" sz="800" dirty="0">
                          <a:latin typeface="Calibri"/>
                          <a:cs typeface="Calibri"/>
                        </a:rPr>
                        <a:t> </a:t>
                      </a:r>
                      <a:r>
                        <a:rPr lang="en-GB" sz="800" dirty="0" err="1">
                          <a:latin typeface="Calibri"/>
                          <a:cs typeface="Calibri"/>
                        </a:rPr>
                        <a:t>samhengi</a:t>
                      </a:r>
                    </a:p>
                  </a:txBody>
                  <a:tcPr anchor="ctr"/>
                </a:tc>
                <a:tc>
                  <a:txBody>
                    <a:bodyPr/>
                    <a:lstStyle/>
                    <a:p>
                      <a:r>
                        <a:rPr lang="en-GB" sz="800" i="1" dirty="0">
                          <a:latin typeface="Calibri"/>
                          <a:cs typeface="Calibri"/>
                        </a:rPr>
                        <a:t>Meta</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9671499"/>
                  </a:ext>
                </a:extLst>
              </a:tr>
              <a:tr h="309739">
                <a:tc>
                  <a:txBody>
                    <a:bodyPr/>
                    <a:lstStyle/>
                    <a:p>
                      <a:pPr algn="ctr"/>
                      <a:r>
                        <a:rPr lang="en-GB" sz="800" b="1" i="0" u="none" strike="noStrike" kern="0" cap="none" spc="0" normalizeH="0" baseline="0" noProof="0" dirty="0">
                          <a:ln>
                            <a:noFill/>
                          </a:ln>
                          <a:solidFill>
                            <a:srgbClr val="000000"/>
                          </a:solidFill>
                          <a:effectLst/>
                          <a:uLnTx/>
                          <a:uFillTx/>
                          <a:latin typeface="Calibri"/>
                          <a:cs typeface="Calibri"/>
                        </a:rPr>
                        <a:t>7. </a:t>
                      </a:r>
                      <a:r>
                        <a:rPr lang="en-GB" sz="800" b="1" i="0" u="none" strike="noStrike" kern="0" cap="none" spc="0" normalizeH="0" baseline="0" noProof="0" dirty="0" err="1">
                          <a:ln>
                            <a:noFill/>
                          </a:ln>
                          <a:solidFill>
                            <a:srgbClr val="000000"/>
                          </a:solidFill>
                          <a:effectLst/>
                          <a:uLnTx/>
                          <a:uFillTx/>
                          <a:latin typeface="Calibri"/>
                          <a:cs typeface="Calibri"/>
                        </a:rPr>
                        <a:t>stig</a:t>
                      </a:r>
                    </a:p>
                  </a:txBody>
                  <a:tcPr anchor="ctr">
                    <a:solidFill>
                      <a:schemeClr val="bg1">
                        <a:lumMod val="95000"/>
                      </a:schemeClr>
                    </a:solidFill>
                  </a:tcPr>
                </a:tc>
                <a:tc>
                  <a:txBody>
                    <a:bodyPr/>
                    <a:lstStyle/>
                    <a:p>
                      <a:r>
                        <a:rPr lang="en-GB" sz="800" dirty="0">
                          <a:latin typeface="Calibri"/>
                          <a:cs typeface="Calibri"/>
                        </a:rPr>
                        <a:t>Leysa </a:t>
                      </a:r>
                      <a:r>
                        <a:rPr lang="en-GB" sz="800" dirty="0" err="1">
                          <a:latin typeface="Calibri"/>
                          <a:cs typeface="Calibri"/>
                        </a:rPr>
                        <a:t>flókin</a:t>
                      </a:r>
                      <a:r>
                        <a:rPr lang="en-GB" sz="800" dirty="0">
                          <a:latin typeface="Calibri"/>
                          <a:cs typeface="Calibri"/>
                        </a:rPr>
                        <a:t> </a:t>
                      </a:r>
                      <a:r>
                        <a:rPr lang="en-GB" sz="800" dirty="0" err="1">
                          <a:latin typeface="Calibri"/>
                          <a:cs typeface="Calibri"/>
                        </a:rPr>
                        <a:t>vandamál</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takmörkuðum</a:t>
                      </a:r>
                      <a:r>
                        <a:rPr lang="en-GB" sz="800" dirty="0">
                          <a:latin typeface="Calibri"/>
                          <a:cs typeface="Calibri"/>
                        </a:rPr>
                        <a:t> </a:t>
                      </a:r>
                      <a:r>
                        <a:rPr lang="en-GB" sz="800" dirty="0" err="1">
                          <a:latin typeface="Calibri"/>
                          <a:cs typeface="Calibri"/>
                        </a:rPr>
                        <a:t>lausnum</a:t>
                      </a:r>
                    </a:p>
                  </a:txBody>
                  <a:tcPr anchor="ctr"/>
                </a:tc>
                <a:tc>
                  <a:txBody>
                    <a:bodyPr/>
                    <a:lstStyle/>
                    <a:p>
                      <a:r>
                        <a:rPr lang="en-GB" sz="800" dirty="0" err="1">
                          <a:latin typeface="Calibri"/>
                          <a:cs typeface="Calibri"/>
                        </a:rPr>
                        <a:t>Leggja</a:t>
                      </a:r>
                      <a:r>
                        <a:rPr lang="en-GB" sz="800" dirty="0">
                          <a:latin typeface="Calibri"/>
                          <a:cs typeface="Calibri"/>
                        </a:rPr>
                        <a:t> </a:t>
                      </a:r>
                      <a:r>
                        <a:rPr lang="en-GB" sz="800" dirty="0" err="1">
                          <a:latin typeface="Calibri"/>
                          <a:cs typeface="Calibri"/>
                        </a:rPr>
                        <a:t>sitt</a:t>
                      </a:r>
                      <a:r>
                        <a:rPr lang="en-GB" sz="800" dirty="0">
                          <a:latin typeface="Calibri"/>
                          <a:cs typeface="Calibri"/>
                        </a:rPr>
                        <a:t> </a:t>
                      </a:r>
                      <a:r>
                        <a:rPr lang="en-GB" sz="800" dirty="0" err="1">
                          <a:latin typeface="Calibri"/>
                          <a:cs typeface="Calibri"/>
                        </a:rPr>
                        <a:t>af</a:t>
                      </a:r>
                      <a:r>
                        <a:rPr lang="en-GB" sz="800" dirty="0">
                          <a:latin typeface="Calibri"/>
                          <a:cs typeface="Calibri"/>
                        </a:rPr>
                        <a:t> </a:t>
                      </a:r>
                      <a:r>
                        <a:rPr lang="en-GB" sz="800" dirty="0" err="1">
                          <a:latin typeface="Calibri"/>
                          <a:cs typeface="Calibri"/>
                        </a:rPr>
                        <a:t>mörkum</a:t>
                      </a:r>
                      <a:r>
                        <a:rPr lang="en-GB" sz="800" dirty="0">
                          <a:latin typeface="Calibri"/>
                          <a:cs typeface="Calibri"/>
                        </a:rPr>
                        <a:t> </a:t>
                      </a:r>
                      <a:r>
                        <a:rPr lang="en-GB" sz="800" dirty="0" err="1">
                          <a:latin typeface="Calibri"/>
                          <a:cs typeface="Calibri"/>
                        </a:rPr>
                        <a:t>til</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vinna</a:t>
                      </a:r>
                      <a:r>
                        <a:rPr lang="en-GB" sz="800" dirty="0">
                          <a:latin typeface="Calibri"/>
                          <a:cs typeface="Calibri"/>
                        </a:rPr>
                        <a:t> </a:t>
                      </a:r>
                      <a:r>
                        <a:rPr lang="en-GB" sz="800" dirty="0" err="1">
                          <a:latin typeface="Calibri"/>
                          <a:cs typeface="Calibri"/>
                        </a:rPr>
                        <a:t>að</a:t>
                      </a:r>
                      <a:r>
                        <a:rPr lang="en-GB" sz="800" dirty="0">
                          <a:latin typeface="Calibri"/>
                          <a:cs typeface="Calibri"/>
                        </a:rPr>
                        <a:t> </a:t>
                      </a:r>
                      <a:r>
                        <a:rPr lang="en-GB" sz="800" dirty="0" err="1">
                          <a:latin typeface="Calibri"/>
                          <a:cs typeface="Calibri"/>
                        </a:rPr>
                        <a:t>faglegum</a:t>
                      </a:r>
                      <a:r>
                        <a:rPr lang="en-GB" sz="800" dirty="0">
                          <a:latin typeface="Calibri"/>
                          <a:cs typeface="Calibri"/>
                        </a:rPr>
                        <a:t> </a:t>
                      </a:r>
                      <a:r>
                        <a:rPr lang="en-GB" sz="800" dirty="0" err="1">
                          <a:latin typeface="Calibri"/>
                          <a:cs typeface="Calibri"/>
                        </a:rPr>
                        <a:t>vinnubrögðum</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leiðbeina</a:t>
                      </a:r>
                      <a:r>
                        <a:rPr lang="en-GB" sz="800" dirty="0">
                          <a:latin typeface="Calibri"/>
                          <a:cs typeface="Calibri"/>
                        </a:rPr>
                        <a:t> </a:t>
                      </a:r>
                      <a:r>
                        <a:rPr lang="en-GB" sz="800" dirty="0" err="1">
                          <a:latin typeface="Calibri"/>
                          <a:cs typeface="Calibri"/>
                        </a:rPr>
                        <a:t>öðrum</a:t>
                      </a:r>
                      <a:endParaRPr lang="en-GB" sz="800" dirty="0" err="1">
                        <a:latin typeface="Calibri" panose="020F0502020204030204" pitchFamily="34" charset="0"/>
                        <a:cs typeface="Calibri" panose="020F0502020204030204" pitchFamily="34" charset="0"/>
                      </a:endParaRPr>
                    </a:p>
                  </a:txBody>
                  <a:tcPr anchor="ctr"/>
                </a:tc>
                <a:tc>
                  <a:txBody>
                    <a:bodyPr/>
                    <a:lstStyle/>
                    <a:p>
                      <a:r>
                        <a:rPr lang="en-GB" sz="800" i="1" dirty="0">
                          <a:latin typeface="Calibri"/>
                          <a:cs typeface="Calibri"/>
                        </a:rPr>
                        <a:t>Skapa</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23497939"/>
                  </a:ext>
                </a:extLst>
              </a:tr>
              <a:tr h="309739">
                <a:tc>
                  <a:txBody>
                    <a:bodyPr/>
                    <a:lstStyle/>
                    <a:p>
                      <a:pPr algn="ctr"/>
                      <a:r>
                        <a:rPr lang="en-GB" sz="800" b="1" dirty="0">
                          <a:latin typeface="Calibri"/>
                          <a:cs typeface="Calibri"/>
                        </a:rPr>
                        <a:t>8. </a:t>
                      </a:r>
                      <a:r>
                        <a:rPr lang="en-GB" sz="800" b="1" dirty="0" err="1">
                          <a:latin typeface="Calibri"/>
                          <a:cs typeface="Calibri"/>
                        </a:rPr>
                        <a:t>stig</a:t>
                      </a:r>
                    </a:p>
                  </a:txBody>
                  <a:tcPr anchor="ctr">
                    <a:solidFill>
                      <a:schemeClr val="bg1">
                        <a:lumMod val="95000"/>
                      </a:schemeClr>
                    </a:solidFill>
                  </a:tcPr>
                </a:tc>
                <a:tc>
                  <a:txBody>
                    <a:bodyPr/>
                    <a:lstStyle/>
                    <a:p>
                      <a:r>
                        <a:rPr lang="en-GB" sz="800" dirty="0">
                          <a:latin typeface="Calibri"/>
                          <a:cs typeface="Calibri"/>
                        </a:rPr>
                        <a:t>Leysa </a:t>
                      </a:r>
                      <a:r>
                        <a:rPr lang="en-GB" sz="800" dirty="0" err="1">
                          <a:latin typeface="Calibri"/>
                          <a:cs typeface="Calibri"/>
                        </a:rPr>
                        <a:t>flókin</a:t>
                      </a:r>
                      <a:r>
                        <a:rPr lang="en-GB" sz="800" dirty="0">
                          <a:latin typeface="Calibri"/>
                          <a:cs typeface="Calibri"/>
                        </a:rPr>
                        <a:t> </a:t>
                      </a:r>
                      <a:r>
                        <a:rPr lang="en-GB" sz="800" dirty="0" err="1">
                          <a:latin typeface="Calibri"/>
                          <a:cs typeface="Calibri"/>
                        </a:rPr>
                        <a:t>vandamál</a:t>
                      </a:r>
                      <a:r>
                        <a:rPr lang="en-GB" sz="800" dirty="0">
                          <a:latin typeface="Calibri"/>
                          <a:cs typeface="Calibri"/>
                        </a:rPr>
                        <a:t> </a:t>
                      </a:r>
                      <a:r>
                        <a:rPr lang="en-GB" sz="800" dirty="0" err="1">
                          <a:latin typeface="Calibri"/>
                          <a:cs typeface="Calibri"/>
                        </a:rPr>
                        <a:t>með</a:t>
                      </a:r>
                      <a:r>
                        <a:rPr lang="en-GB" sz="800" dirty="0">
                          <a:latin typeface="Calibri"/>
                          <a:cs typeface="Calibri"/>
                        </a:rPr>
                        <a:t> </a:t>
                      </a:r>
                      <a:r>
                        <a:rPr lang="en-GB" sz="800" dirty="0" err="1">
                          <a:latin typeface="Calibri"/>
                          <a:cs typeface="Calibri"/>
                        </a:rPr>
                        <a:t>mörgum</a:t>
                      </a:r>
                      <a:r>
                        <a:rPr lang="en-GB" sz="800" dirty="0">
                          <a:latin typeface="Calibri"/>
                          <a:cs typeface="Calibri"/>
                        </a:rPr>
                        <a:t> </a:t>
                      </a:r>
                      <a:r>
                        <a:rPr lang="en-GB" sz="800" dirty="0" err="1">
                          <a:latin typeface="Calibri"/>
                          <a:cs typeface="Calibri"/>
                        </a:rPr>
                        <a:t>samverkandi</a:t>
                      </a:r>
                      <a:r>
                        <a:rPr lang="en-GB" sz="800" dirty="0">
                          <a:latin typeface="Calibri"/>
                          <a:cs typeface="Calibri"/>
                        </a:rPr>
                        <a:t> </a:t>
                      </a:r>
                      <a:r>
                        <a:rPr lang="en-GB" sz="800" dirty="0" err="1">
                          <a:latin typeface="Calibri"/>
                          <a:cs typeface="Calibri"/>
                        </a:rPr>
                        <a:t>þáttum</a:t>
                      </a:r>
                    </a:p>
                  </a:txBody>
                  <a:tcPr anchor="ctr"/>
                </a:tc>
                <a:tc>
                  <a:txBody>
                    <a:bodyPr/>
                    <a:lstStyle/>
                    <a:p>
                      <a:r>
                        <a:rPr lang="en-GB" sz="800" dirty="0" err="1">
                          <a:latin typeface="Calibri"/>
                          <a:cs typeface="Calibri"/>
                        </a:rPr>
                        <a:t>Leggja</a:t>
                      </a:r>
                      <a:r>
                        <a:rPr lang="en-GB" sz="800" dirty="0">
                          <a:latin typeface="Calibri"/>
                          <a:cs typeface="Calibri"/>
                        </a:rPr>
                        <a:t> </a:t>
                      </a:r>
                      <a:r>
                        <a:rPr lang="en-GB" sz="800" dirty="0" err="1">
                          <a:latin typeface="Calibri"/>
                          <a:cs typeface="Calibri"/>
                        </a:rPr>
                        <a:t>fram</a:t>
                      </a:r>
                      <a:r>
                        <a:rPr lang="en-GB" sz="800" dirty="0">
                          <a:latin typeface="Calibri"/>
                          <a:cs typeface="Calibri"/>
                        </a:rPr>
                        <a:t> </a:t>
                      </a:r>
                      <a:r>
                        <a:rPr lang="en-GB" sz="800" dirty="0" err="1">
                          <a:latin typeface="Calibri"/>
                          <a:cs typeface="Calibri"/>
                        </a:rPr>
                        <a:t>nýjar</a:t>
                      </a:r>
                      <a:r>
                        <a:rPr lang="en-GB" sz="800" dirty="0">
                          <a:latin typeface="Calibri"/>
                          <a:cs typeface="Calibri"/>
                        </a:rPr>
                        <a:t> </a:t>
                      </a:r>
                      <a:r>
                        <a:rPr lang="en-GB" sz="800" dirty="0" err="1">
                          <a:latin typeface="Calibri"/>
                          <a:cs typeface="Calibri"/>
                        </a:rPr>
                        <a:t>hugmyndir</a:t>
                      </a:r>
                      <a:r>
                        <a:rPr lang="en-GB" sz="800" dirty="0">
                          <a:latin typeface="Calibri"/>
                          <a:cs typeface="Calibri"/>
                        </a:rPr>
                        <a:t> </a:t>
                      </a:r>
                      <a:r>
                        <a:rPr lang="en-GB" sz="800" dirty="0" err="1">
                          <a:latin typeface="Calibri"/>
                          <a:cs typeface="Calibri"/>
                        </a:rPr>
                        <a:t>og</a:t>
                      </a:r>
                      <a:r>
                        <a:rPr lang="en-GB" sz="800" dirty="0">
                          <a:latin typeface="Calibri"/>
                          <a:cs typeface="Calibri"/>
                        </a:rPr>
                        <a:t> </a:t>
                      </a:r>
                      <a:r>
                        <a:rPr lang="en-GB" sz="800" dirty="0" err="1">
                          <a:latin typeface="Calibri"/>
                          <a:cs typeface="Calibri"/>
                        </a:rPr>
                        <a:t>ferla</a:t>
                      </a:r>
                      <a:r>
                        <a:rPr lang="en-GB" sz="800" dirty="0">
                          <a:latin typeface="Calibri"/>
                          <a:cs typeface="Calibri"/>
                        </a:rPr>
                        <a:t> í </a:t>
                      </a:r>
                      <a:r>
                        <a:rPr lang="en-GB" sz="800" dirty="0" err="1">
                          <a:latin typeface="Calibri"/>
                          <a:cs typeface="Calibri"/>
                        </a:rPr>
                        <a:t>verkefninu</a:t>
                      </a:r>
                    </a:p>
                  </a:txBody>
                  <a:tcPr anchor="ctr"/>
                </a:tc>
                <a:tc>
                  <a:txBody>
                    <a:bodyPr/>
                    <a:lstStyle/>
                    <a:p>
                      <a:r>
                        <a:rPr lang="en-GB" sz="800" i="1" dirty="0">
                          <a:latin typeface="Calibri"/>
                          <a:cs typeface="Calibri"/>
                        </a:rPr>
                        <a:t>Skapa </a:t>
                      </a:r>
                      <a:endParaRPr lang="en-GB"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97811711"/>
                  </a:ext>
                </a:extLst>
              </a:tr>
            </a:tbl>
          </a:graphicData>
        </a:graphic>
      </p:graphicFrame>
      <p:sp>
        <p:nvSpPr>
          <p:cNvPr id="3" name="Freccia in giù 2"/>
          <p:cNvSpPr/>
          <p:nvPr/>
        </p:nvSpPr>
        <p:spPr>
          <a:xfrm>
            <a:off x="8661401" y="2040467"/>
            <a:ext cx="127000" cy="236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05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err="1">
                <a:solidFill>
                  <a:srgbClr val="ABE33F"/>
                </a:solidFill>
              </a:rPr>
              <a:t>Takk</a:t>
            </a:r>
            <a:r>
              <a:rPr lang="en" sz="6000" dirty="0">
                <a:solidFill>
                  <a:srgbClr val="ABE33F"/>
                </a:solidFill>
              </a:rPr>
              <a:t> </a:t>
            </a:r>
            <a:r>
              <a:rPr lang="en" sz="6000" dirty="0" err="1">
                <a:solidFill>
                  <a:srgbClr val="ABE33F"/>
                </a:solidFill>
              </a:rPr>
              <a:t>fyrir</a:t>
            </a:r>
            <a:r>
              <a:rPr lang="en" sz="6000" dirty="0">
                <a:solidFill>
                  <a:srgbClr val="ABE33F"/>
                </a:solidFill>
              </a:rPr>
              <a:t>!</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Inngangur</a:t>
            </a:r>
            <a:endParaRPr lang="en-US" sz="2200" dirty="0">
              <a:latin typeface="Raleway" panose="020B0003030101060003" pitchFamily="34" charset="0"/>
            </a:endParaRPr>
          </a:p>
        </p:txBody>
      </p:sp>
      <p:sp>
        <p:nvSpPr>
          <p:cNvPr id="4" name="Rectángulo 3"/>
          <p:cNvSpPr/>
          <p:nvPr/>
        </p:nvSpPr>
        <p:spPr>
          <a:xfrm>
            <a:off x="127191" y="1641213"/>
            <a:ext cx="8455700" cy="2677656"/>
          </a:xfrm>
          <a:prstGeom prst="rect">
            <a:avLst/>
          </a:prstGeom>
        </p:spPr>
        <p:txBody>
          <a:bodyPr wrap="square">
            <a:spAutoFit/>
          </a:bodyPr>
          <a:lstStyle/>
          <a:p>
            <a:pPr algn="just"/>
            <a:r>
              <a:rPr lang="en-GB" sz="1800" dirty="0" err="1">
                <a:solidFill>
                  <a:srgbClr val="0E101A"/>
                </a:solidFill>
                <a:latin typeface="Calibri" panose="020F0502020204030204" pitchFamily="34" charset="0"/>
                <a:cs typeface="Calibri" panose="020F0502020204030204" pitchFamily="34" charset="0"/>
              </a:rPr>
              <a:t>Framangreint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skjal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hefur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grundvallarþýðingu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öll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aðildarríkin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þar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í</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því</a:t>
            </a:r>
            <a:r>
              <a:rPr lang="en-GB" sz="1800" dirty="0">
                <a:solidFill>
                  <a:srgbClr val="0E101A"/>
                </a:solidFill>
                <a:latin typeface="Calibri" panose="020F0502020204030204" pitchFamily="34" charset="0"/>
                <a:cs typeface="Calibri" panose="020F0502020204030204" pitchFamily="34" charset="0"/>
              </a:rPr>
              <a:t> er </a:t>
            </a:r>
            <a:r>
              <a:rPr lang="en-GB" sz="1800" dirty="0" err="1">
                <a:solidFill>
                  <a:srgbClr val="0E101A"/>
                </a:solidFill>
                <a:latin typeface="Calibri" panose="020F0502020204030204" pitchFamily="34" charset="0"/>
                <a:cs typeface="Calibri" panose="020F0502020204030204" pitchFamily="34" charset="0"/>
              </a:rPr>
              <a:t>kveðið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um </a:t>
            </a:r>
            <a:r>
              <a:rPr lang="en-GB" sz="1800" dirty="0" err="1">
                <a:solidFill>
                  <a:srgbClr val="0E101A"/>
                </a:solidFill>
                <a:latin typeface="Calibri" panose="020F0502020204030204" pitchFamily="34" charset="0"/>
                <a:cs typeface="Calibri" panose="020F0502020204030204" pitchFamily="34" charset="0"/>
              </a:rPr>
              <a:t>sérstök</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tilmæli</a:t>
            </a:r>
            <a:r>
              <a:rPr lang="en-GB" sz="1800" dirty="0">
                <a:solidFill>
                  <a:srgbClr val="0E101A"/>
                </a:solidFill>
                <a:latin typeface="Calibri" panose="020F0502020204030204" pitchFamily="34" charset="0"/>
                <a:cs typeface="Calibri" panose="020F0502020204030204" pitchFamily="34" charset="0"/>
              </a:rPr>
              <a:t> um:</a:t>
            </a:r>
          </a:p>
          <a:p>
            <a:pPr algn="just"/>
            <a:endParaRPr lang="en-GB" sz="1800" dirty="0">
              <a:solidFill>
                <a:srgbClr val="0E101A"/>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Lykilhæfni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leiðir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valdeflingar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fólks</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í</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samfélögum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eru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þekkingardrifin</a:t>
            </a:r>
            <a:endParaRPr lang="en-GB" sz="1800"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tryggja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langtímaáhrif</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varanleika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námsskráa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menntun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þjálfun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landsvísu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bæði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formlegra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óformlegra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aðgangur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menntun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þjálfunartækifærum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ungt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fólk</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eldri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borgara</a:t>
            </a:r>
            <a:r>
              <a:rPr lang="en-GB" sz="1800" dirty="0">
                <a:solidFill>
                  <a:srgbClr val="0E101A"/>
                </a:solidFill>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Sameiginlegt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viðmiðunarlíkan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menntun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þjálfun</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highlight>
                <a:srgbClr val="FFFF00"/>
              </a:highlight>
              <a:latin typeface="Calibri" panose="020F0502020204030204" pitchFamily="34" charset="0"/>
              <a:cs typeface="Calibri" panose="020F0502020204030204" pitchFamily="34" charset="0"/>
            </a:endParaRPr>
          </a:p>
          <a:p>
            <a:pPr algn="just"/>
            <a:r>
              <a:rPr lang="en-GB" i="1" dirty="0" err="1">
                <a:solidFill>
                  <a:srgbClr val="0070C0"/>
                </a:solidFill>
                <a:latin typeface="Calibri" panose="020F0502020204030204" pitchFamily="34" charset="0"/>
                <a:cs typeface="Calibri" panose="020F0502020204030204" pitchFamily="34" charset="0"/>
              </a:rPr>
              <a:t>Nánar</a:t>
            </a:r>
            <a:r>
              <a:rPr lang="en-GB" i="1" dirty="0">
                <a:solidFill>
                  <a:srgbClr val="0070C0"/>
                </a:solidFill>
                <a:latin typeface="Calibri" panose="020F0502020204030204" pitchFamily="34" charset="0"/>
                <a:cs typeface="Calibri" panose="020F0502020204030204" pitchFamily="34" charset="0"/>
              </a:rPr>
              <a:t> </a:t>
            </a:r>
            <a:r>
              <a:rPr lang="en-GB" i="1" dirty="0" err="1">
                <a:solidFill>
                  <a:srgbClr val="0070C0"/>
                </a:solidFill>
                <a:latin typeface="Calibri" panose="020F0502020204030204" pitchFamily="34" charset="0"/>
                <a:cs typeface="Calibri" panose="020F0502020204030204" pitchFamily="34" charset="0"/>
              </a:rPr>
              <a:t>verður</a:t>
            </a:r>
            <a:r>
              <a:rPr lang="en-GB" i="1" dirty="0">
                <a:solidFill>
                  <a:srgbClr val="0070C0"/>
                </a:solidFill>
                <a:latin typeface="Calibri" panose="020F0502020204030204" pitchFamily="34" charset="0"/>
                <a:cs typeface="Calibri" panose="020F0502020204030204" pitchFamily="34" charset="0"/>
              </a:rPr>
              <a:t> </a:t>
            </a:r>
            <a:r>
              <a:rPr lang="en-GB" i="1" dirty="0" err="1">
                <a:solidFill>
                  <a:srgbClr val="0070C0"/>
                </a:solidFill>
                <a:latin typeface="Calibri" panose="020F0502020204030204" pitchFamily="34" charset="0"/>
                <a:cs typeface="Calibri" panose="020F0502020204030204" pitchFamily="34" charset="0"/>
              </a:rPr>
              <a:t>fjallað</a:t>
            </a:r>
            <a:r>
              <a:rPr lang="en-GB" i="1" dirty="0">
                <a:solidFill>
                  <a:srgbClr val="0070C0"/>
                </a:solidFill>
                <a:latin typeface="Calibri" panose="020F0502020204030204" pitchFamily="34" charset="0"/>
                <a:cs typeface="Calibri" panose="020F0502020204030204" pitchFamily="34" charset="0"/>
              </a:rPr>
              <a:t> um </a:t>
            </a:r>
            <a:r>
              <a:rPr lang="en-GB" i="1" dirty="0" err="1">
                <a:solidFill>
                  <a:srgbClr val="0070C0"/>
                </a:solidFill>
                <a:latin typeface="Calibri" panose="020F0502020204030204" pitchFamily="34" charset="0"/>
                <a:cs typeface="Calibri" panose="020F0502020204030204" pitchFamily="34" charset="0"/>
              </a:rPr>
              <a:t>þetta</a:t>
            </a:r>
            <a:r>
              <a:rPr lang="en-GB" i="1" dirty="0">
                <a:solidFill>
                  <a:srgbClr val="0070C0"/>
                </a:solidFill>
                <a:latin typeface="Calibri" panose="020F0502020204030204" pitchFamily="34" charset="0"/>
                <a:cs typeface="Calibri" panose="020F0502020204030204" pitchFamily="34" charset="0"/>
              </a:rPr>
              <a:t> </a:t>
            </a:r>
            <a:r>
              <a:rPr lang="en-GB" i="1" dirty="0" err="1">
                <a:solidFill>
                  <a:srgbClr val="0070C0"/>
                </a:solidFill>
                <a:latin typeface="Calibri" panose="020F0502020204030204" pitchFamily="34" charset="0"/>
                <a:cs typeface="Calibri" panose="020F0502020204030204" pitchFamily="34" charset="0"/>
              </a:rPr>
              <a:t>síðar</a:t>
            </a:r>
            <a:r>
              <a:rPr lang="en-GB" i="1" dirty="0">
                <a:solidFill>
                  <a:srgbClr val="0070C0"/>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Lykilhæfni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í</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símenntun</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8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Inngangur</a:t>
            </a:r>
            <a:endParaRPr lang="en-US" sz="2200" dirty="0">
              <a:latin typeface="Raleway" panose="020B0003030101060003" pitchFamily="34" charset="0"/>
            </a:endParaRPr>
          </a:p>
        </p:txBody>
      </p:sp>
      <p:sp>
        <p:nvSpPr>
          <p:cNvPr id="4" name="Rectángulo 3"/>
          <p:cNvSpPr/>
          <p:nvPr/>
        </p:nvSpPr>
        <p:spPr>
          <a:xfrm>
            <a:off x="127191" y="1641213"/>
            <a:ext cx="3419573" cy="2031325"/>
          </a:xfrm>
          <a:prstGeom prst="rect">
            <a:avLst/>
          </a:prstGeom>
        </p:spPr>
        <p:txBody>
          <a:bodyPr wrap="square">
            <a:spAutoFit/>
          </a:bodyPr>
          <a:lstStyle/>
          <a:p>
            <a:r>
              <a:rPr lang="en-GB" sz="1800" dirty="0" err="1">
                <a:solidFill>
                  <a:srgbClr val="0E101A"/>
                </a:solidFill>
                <a:latin typeface="Calibri" panose="020F0502020204030204" pitchFamily="34" charset="0"/>
                <a:cs typeface="Calibri" panose="020F0502020204030204" pitchFamily="34" charset="0"/>
              </a:rPr>
              <a:t>Ef</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skoðum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hvaða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lykilhæfni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tilheyrir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tilmælunum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sjáum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tvær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þeirra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eru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kunnuglegar</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err="1">
                <a:solidFill>
                  <a:srgbClr val="0E101A"/>
                </a:solidFill>
                <a:latin typeface="Calibri" panose="020F0502020204030204" pitchFamily="34" charset="0"/>
                <a:cs typeface="Calibri" panose="020F0502020204030204" pitchFamily="34" charset="0"/>
              </a:rPr>
              <a:t>Lítum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nr. 4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nr. 7</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  </a:t>
            </a:r>
          </a:p>
        </p:txBody>
      </p:sp>
      <p:sp>
        <p:nvSpPr>
          <p:cNvPr id="5" name="Google Shape;102;p12"/>
          <p:cNvSpPr txBox="1">
            <a:spLocks/>
          </p:cNvSpPr>
          <p:nvPr/>
        </p:nvSpPr>
        <p:spPr>
          <a:xfrm>
            <a:off x="127191" y="1080261"/>
            <a:ext cx="7014827"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err="1">
                <a:latin typeface="Calibri" panose="020F0502020204030204" pitchFamily="34" charset="0"/>
                <a:cs typeface="Calibri" panose="020F0502020204030204" pitchFamily="34" charset="0"/>
              </a:rPr>
              <a:t>Stafræn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færni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Hæfni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frumkvöðla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frumkvæði</a:t>
            </a:r>
            <a:endParaRPr lang="en-US" sz="2000" i="1"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a:stretch>
            <a:fillRect/>
          </a:stretch>
        </p:blipFill>
        <p:spPr>
          <a:xfrm>
            <a:off x="3685309" y="1641213"/>
            <a:ext cx="4231264" cy="2884251"/>
          </a:xfrm>
          <a:prstGeom prst="rect">
            <a:avLst/>
          </a:prstGeom>
          <a:ln w="28575">
            <a:solidFill>
              <a:srgbClr val="FF0000"/>
            </a:solidFill>
          </a:ln>
        </p:spPr>
      </p:pic>
      <p:sp>
        <p:nvSpPr>
          <p:cNvPr id="3" name="Rettangolo 2"/>
          <p:cNvSpPr/>
          <p:nvPr/>
        </p:nvSpPr>
        <p:spPr>
          <a:xfrm>
            <a:off x="3983182" y="2805545"/>
            <a:ext cx="1059873" cy="2008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3983182" y="3949321"/>
            <a:ext cx="2098963" cy="22144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690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err="1">
                <a:latin typeface="Raleway" panose="020B0003030101060003" pitchFamily="34" charset="0"/>
              </a:rPr>
              <a:t>Inngangur</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r>
              <a:rPr lang="en-GB" sz="1800" dirty="0" err="1">
                <a:solidFill>
                  <a:srgbClr val="0E101A"/>
                </a:solidFill>
                <a:latin typeface="Calibri" panose="020F0502020204030204" pitchFamily="34" charset="0"/>
                <a:cs typeface="Calibri" panose="020F0502020204030204" pitchFamily="34" charset="0"/>
              </a:rPr>
              <a:t>Þess</a:t>
            </a:r>
            <a:r>
              <a:rPr lang="en-GB" sz="1800" dirty="0">
                <a:solidFill>
                  <a:srgbClr val="0E101A"/>
                </a:solidFill>
                <a:latin typeface="Calibri" panose="020F0502020204030204" pitchFamily="34" charset="0"/>
                <a:cs typeface="Calibri" panose="020F0502020204030204" pitchFamily="34" charset="0"/>
              </a:rPr>
              <a:t> er </a:t>
            </a:r>
            <a:r>
              <a:rPr lang="en-GB" sz="1800" dirty="0" err="1">
                <a:solidFill>
                  <a:srgbClr val="0E101A"/>
                </a:solidFill>
                <a:latin typeface="Calibri" panose="020F0502020204030204" pitchFamily="34" charset="0"/>
                <a:cs typeface="Calibri" panose="020F0502020204030204" pitchFamily="34" charset="0"/>
              </a:rPr>
              <a:t>getið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eitt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af</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markmiðum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þessara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tilmæla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sé</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r>
              <a:rPr lang="en-GB" sz="1800" i="1" dirty="0">
                <a:solidFill>
                  <a:srgbClr val="0E101A"/>
                </a:solidFill>
                <a:latin typeface="Calibri" panose="020F0502020204030204" pitchFamily="34" charset="0"/>
                <a:cs typeface="Calibri" panose="020F0502020204030204" pitchFamily="34" charset="0"/>
              </a:rPr>
              <a:t>„…</a:t>
            </a:r>
            <a:r>
              <a:rPr lang="en-GB" sz="1800" i="1" dirty="0" err="1">
                <a:solidFill>
                  <a:srgbClr val="0E101A"/>
                </a:solidFill>
                <a:latin typeface="Calibri" panose="020F0502020204030204" pitchFamily="34" charset="0"/>
                <a:cs typeface="Calibri" panose="020F0502020204030204" pitchFamily="34" charset="0"/>
              </a:rPr>
              <a:t>að</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sjá</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þeim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sem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vinna</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að</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stefnumótun</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þeim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sem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standa</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að</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fræðslu</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vinnuveitendum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og</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námsmönnum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sjálfum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fyrir</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viðmiðunartæki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á</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evrópskum</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vettvangi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til</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að</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greiða</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fyrir</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því</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að</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unnið</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verði</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á</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landsvísu</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og</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á</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evrópskum</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vettvangi</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að</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sameiginlegum</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markmiðum</a:t>
            </a:r>
            <a:r>
              <a:rPr lang="en-GB" sz="1800" i="1" dirty="0">
                <a:solidFill>
                  <a:srgbClr val="0070C0"/>
                </a:solidFill>
                <a:latin typeface="Calibri" panose="020F0502020204030204" pitchFamily="34" charset="0"/>
                <a:cs typeface="Calibri" panose="020F0502020204030204" pitchFamily="34" charset="0"/>
              </a:rPr>
              <a:t>.”</a:t>
            </a:r>
          </a:p>
          <a:p>
            <a:pPr algn="just"/>
            <a:endParaRPr lang="en-GB" sz="1800" i="1" dirty="0">
              <a:solidFill>
                <a:srgbClr val="0E101A"/>
              </a:solidFill>
              <a:latin typeface="Calibri" panose="020F0502020204030204" pitchFamily="34" charset="0"/>
              <a:cs typeface="Calibri" panose="020F0502020204030204" pitchFamily="34" charset="0"/>
            </a:endParaRPr>
          </a:p>
          <a:p>
            <a:pPr algn="just"/>
            <a:r>
              <a:rPr lang="en-GB" sz="1800" dirty="0" err="1">
                <a:solidFill>
                  <a:srgbClr val="0E101A"/>
                </a:solidFill>
                <a:latin typeface="Calibri" panose="020F0502020204030204" pitchFamily="34" charset="0"/>
                <a:cs typeface="Calibri" panose="020F0502020204030204" pitchFamily="34" charset="0"/>
              </a:rPr>
              <a:t>Með</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þessum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orðum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hefst</a:t>
            </a:r>
            <a:r>
              <a:rPr lang="en-GB" sz="1800" dirty="0">
                <a:solidFill>
                  <a:srgbClr val="0E101A"/>
                </a:solidFill>
                <a:latin typeface="Calibri" panose="020F0502020204030204" pitchFamily="34" charset="0"/>
                <a:cs typeface="Calibri" panose="020F0502020204030204" pitchFamily="34" charset="0"/>
              </a:rPr>
              <a:t> saga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EntreComp. </a:t>
            </a:r>
            <a:endParaRPr lang="en-GB"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Hvað</a:t>
            </a:r>
            <a:r>
              <a:rPr lang="en-US" sz="2000" dirty="0">
                <a:latin typeface="Calibri" panose="020F0502020204030204" pitchFamily="34" charset="0"/>
                <a:cs typeface="Calibri" panose="020F0502020204030204" pitchFamily="34" charset="0"/>
              </a:rPr>
              <a:t> um </a:t>
            </a:r>
            <a:r>
              <a:rPr lang="en-US" sz="2000" dirty="0" err="1">
                <a:latin typeface="Calibri" panose="020F0502020204030204" pitchFamily="34" charset="0"/>
                <a:cs typeface="Calibri" panose="020F0502020204030204" pitchFamily="34" charset="0"/>
              </a:rPr>
              <a:t>þessi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viðmiðunarlíkön</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3993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a:latin typeface="Raleway" panose="020B0003030101060003" pitchFamily="34" charset="0"/>
              </a:rPr>
              <a:t>1.hluti – </a:t>
            </a:r>
            <a:r>
              <a:rPr lang="en-US" sz="2200" dirty="0" err="1">
                <a:latin typeface="Raleway" panose="020B0003030101060003" pitchFamily="34" charset="0"/>
              </a:rPr>
              <a:t>Hvað</a:t>
            </a:r>
            <a:r>
              <a:rPr lang="en-US" sz="2200" dirty="0">
                <a:latin typeface="Raleway" panose="020B0003030101060003" pitchFamily="34" charset="0"/>
              </a:rPr>
              <a:t> er </a:t>
            </a:r>
            <a:r>
              <a:rPr lang="en-US" sz="2200" dirty="0" err="1">
                <a:latin typeface="Raleway" panose="020B0003030101060003" pitchFamily="34" charset="0"/>
              </a:rPr>
              <a:t>EntreComp</a:t>
            </a:r>
            <a:r>
              <a:rPr lang="en-US" sz="2200" dirty="0">
                <a:latin typeface="Raleway" panose="020B0003030101060003" pitchFamily="34" charset="0"/>
              </a:rPr>
              <a:t> </a:t>
            </a:r>
            <a:r>
              <a:rPr lang="en-US" sz="2200" dirty="0" err="1">
                <a:latin typeface="Raleway" panose="020B0003030101060003" pitchFamily="34" charset="0"/>
              </a:rPr>
              <a:t>hæfniramminn</a:t>
            </a:r>
            <a:r>
              <a:rPr lang="en-US" sz="2200" dirty="0">
                <a:latin typeface="Raleway" panose="020B0003030101060003" pitchFamily="34" charset="0"/>
              </a:rPr>
              <a:t>?</a:t>
            </a:r>
          </a:p>
        </p:txBody>
      </p:sp>
      <p:sp>
        <p:nvSpPr>
          <p:cNvPr id="4" name="Rectángulo 3"/>
          <p:cNvSpPr/>
          <p:nvPr/>
        </p:nvSpPr>
        <p:spPr>
          <a:xfrm>
            <a:off x="127191" y="1641213"/>
            <a:ext cx="6121209" cy="2308324"/>
          </a:xfrm>
          <a:prstGeom prst="rect">
            <a:avLst/>
          </a:prstGeom>
        </p:spPr>
        <p:txBody>
          <a:bodyPr wrap="square" lIns="91440" tIns="45720" rIns="91440" bIns="45720" anchor="t">
            <a:spAutoFit/>
          </a:bodyPr>
          <a:lstStyle/>
          <a:p>
            <a:pPr algn="just"/>
            <a:r>
              <a:rPr lang="en-GB" sz="1800" dirty="0" err="1">
                <a:solidFill>
                  <a:srgbClr val="0E101A"/>
                </a:solidFill>
                <a:latin typeface="Calibri"/>
                <a:cs typeface="Calibri"/>
              </a:rPr>
              <a:t>Það</a:t>
            </a:r>
            <a:r>
              <a:rPr lang="en-GB" sz="1800" dirty="0">
                <a:solidFill>
                  <a:srgbClr val="0E101A"/>
                </a:solidFill>
                <a:latin typeface="Calibri"/>
                <a:cs typeface="Calibri"/>
              </a:rPr>
              <a:t> </a:t>
            </a:r>
            <a:r>
              <a:rPr lang="en-GB" sz="1800" dirty="0" err="1">
                <a:solidFill>
                  <a:srgbClr val="0E101A"/>
                </a:solidFill>
                <a:latin typeface="Calibri"/>
                <a:cs typeface="Calibri"/>
              </a:rPr>
              <a:t>eru</a:t>
            </a:r>
            <a:r>
              <a:rPr lang="en-GB" sz="1800" dirty="0">
                <a:solidFill>
                  <a:srgbClr val="0E101A"/>
                </a:solidFill>
                <a:latin typeface="Calibri"/>
                <a:cs typeface="Calibri"/>
              </a:rPr>
              <a:t> </a:t>
            </a:r>
            <a:r>
              <a:rPr lang="en-GB" sz="1800" dirty="0" err="1">
                <a:solidFill>
                  <a:srgbClr val="0E101A"/>
                </a:solidFill>
                <a:latin typeface="Calibri"/>
                <a:cs typeface="Calibri"/>
              </a:rPr>
              <a:t>margar</a:t>
            </a:r>
            <a:r>
              <a:rPr lang="en-GB" sz="1800" dirty="0">
                <a:solidFill>
                  <a:srgbClr val="0E101A"/>
                </a:solidFill>
                <a:latin typeface="Calibri"/>
                <a:cs typeface="Calibri"/>
              </a:rPr>
              <a:t> </a:t>
            </a:r>
            <a:r>
              <a:rPr lang="en-GB" sz="1800" dirty="0" err="1">
                <a:solidFill>
                  <a:srgbClr val="0E101A"/>
                </a:solidFill>
                <a:latin typeface="Calibri"/>
                <a:cs typeface="Calibri"/>
              </a:rPr>
              <a:t>leiðir</a:t>
            </a:r>
            <a:r>
              <a:rPr lang="en-GB" sz="1800" dirty="0">
                <a:solidFill>
                  <a:srgbClr val="0E101A"/>
                </a:solidFill>
                <a:latin typeface="Calibri"/>
                <a:cs typeface="Calibri"/>
              </a:rPr>
              <a:t> </a:t>
            </a:r>
            <a:r>
              <a:rPr lang="en-GB" sz="1800" dirty="0" err="1">
                <a:solidFill>
                  <a:srgbClr val="0E101A"/>
                </a:solidFill>
                <a:latin typeface="Calibri"/>
                <a:cs typeface="Calibri"/>
              </a:rPr>
              <a:t>til</a:t>
            </a:r>
            <a:r>
              <a:rPr lang="en-GB" sz="1800" dirty="0">
                <a:solidFill>
                  <a:srgbClr val="0E101A"/>
                </a:solidFill>
                <a:latin typeface="Calibri"/>
                <a:cs typeface="Calibri"/>
              </a:rPr>
              <a:t> </a:t>
            </a: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lýsa</a:t>
            </a:r>
            <a:r>
              <a:rPr lang="en-GB" sz="1800" dirty="0">
                <a:solidFill>
                  <a:srgbClr val="0E101A"/>
                </a:solidFill>
                <a:latin typeface="Calibri"/>
                <a:cs typeface="Calibri"/>
              </a:rPr>
              <a:t> </a:t>
            </a:r>
            <a:r>
              <a:rPr lang="en-GB" sz="1800" dirty="0" err="1">
                <a:solidFill>
                  <a:srgbClr val="0E101A"/>
                </a:solidFill>
                <a:latin typeface="Calibri"/>
                <a:cs typeface="Calibri"/>
              </a:rPr>
              <a:t>stærð</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umfangi</a:t>
            </a:r>
            <a:r>
              <a:rPr lang="en-GB" sz="1800" dirty="0">
                <a:solidFill>
                  <a:srgbClr val="0E101A"/>
                </a:solidFill>
                <a:latin typeface="Calibri"/>
                <a:cs typeface="Calibri"/>
              </a:rPr>
              <a:t> </a:t>
            </a:r>
            <a:r>
              <a:rPr lang="en-GB" sz="1800" dirty="0" err="1">
                <a:solidFill>
                  <a:srgbClr val="0E101A"/>
                </a:solidFill>
                <a:latin typeface="Calibri"/>
                <a:cs typeface="Calibri"/>
              </a:rPr>
              <a:t>verkefnisins</a:t>
            </a:r>
            <a:r>
              <a:rPr lang="en-GB" sz="1800" dirty="0">
                <a:solidFill>
                  <a:srgbClr val="0E101A"/>
                </a:solidFill>
                <a:latin typeface="Calibri"/>
                <a:cs typeface="Calibri"/>
              </a:rPr>
              <a:t> </a:t>
            </a:r>
            <a:r>
              <a:rPr lang="en-GB" sz="1800" dirty="0">
                <a:solidFill>
                  <a:srgbClr val="0E101A"/>
                </a:solidFill>
                <a:latin typeface="Calibri"/>
                <a:cs typeface="Calibri"/>
                <a:hlinkClick r:id="rId3"/>
              </a:rPr>
              <a:t>EntreComp</a:t>
            </a:r>
            <a:r>
              <a:rPr lang="en-GB" sz="1800" dirty="0">
                <a:solidFill>
                  <a:srgbClr val="0E101A"/>
                </a:solidFill>
                <a:latin typeface="Calibri"/>
                <a:cs typeface="Calibri"/>
              </a:rPr>
              <a:t>…</a:t>
            </a:r>
          </a:p>
          <a:p>
            <a:pPr algn="just"/>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solidFill>
                  <a:srgbClr val="0E101A"/>
                </a:solidFill>
                <a:latin typeface="Calibri"/>
                <a:cs typeface="Calibri"/>
              </a:rPr>
              <a:t>Í </a:t>
            </a:r>
            <a:r>
              <a:rPr lang="en-GB" sz="1800" dirty="0" err="1">
                <a:solidFill>
                  <a:srgbClr val="0E101A"/>
                </a:solidFill>
                <a:latin typeface="Calibri"/>
                <a:cs typeface="Calibri"/>
              </a:rPr>
              <a:t>fyrsta</a:t>
            </a:r>
            <a:r>
              <a:rPr lang="en-GB" sz="1800" dirty="0">
                <a:solidFill>
                  <a:srgbClr val="0E101A"/>
                </a:solidFill>
                <a:latin typeface="Calibri"/>
                <a:cs typeface="Calibri"/>
              </a:rPr>
              <a:t> </a:t>
            </a:r>
            <a:r>
              <a:rPr lang="en-GB" sz="1800" dirty="0" err="1">
                <a:solidFill>
                  <a:srgbClr val="0E101A"/>
                </a:solidFill>
                <a:latin typeface="Calibri"/>
                <a:cs typeface="Calibri"/>
              </a:rPr>
              <a:t>lagi</a:t>
            </a:r>
            <a:r>
              <a:rPr lang="en-GB" sz="1800" dirty="0">
                <a:solidFill>
                  <a:srgbClr val="0E101A"/>
                </a:solidFill>
                <a:latin typeface="Calibri"/>
                <a:cs typeface="Calibri"/>
              </a:rPr>
              <a:t> er </a:t>
            </a:r>
            <a:r>
              <a:rPr lang="en-GB" sz="1800" dirty="0" err="1">
                <a:solidFill>
                  <a:srgbClr val="0E101A"/>
                </a:solidFill>
                <a:latin typeface="Calibri"/>
                <a:cs typeface="Calibri"/>
              </a:rPr>
              <a:t>EntreComp-áætlunin</a:t>
            </a:r>
            <a:r>
              <a:rPr lang="en-GB" sz="1800" dirty="0">
                <a:solidFill>
                  <a:srgbClr val="0E101A"/>
                </a:solidFill>
                <a:latin typeface="Calibri"/>
                <a:cs typeface="Calibri"/>
              </a:rPr>
              <a:t> </a:t>
            </a:r>
            <a:r>
              <a:rPr lang="en-GB" sz="1800" dirty="0" err="1">
                <a:solidFill>
                  <a:srgbClr val="0E101A"/>
                </a:solidFill>
                <a:latin typeface="Calibri"/>
                <a:cs typeface="Calibri"/>
              </a:rPr>
              <a:t>hugsuð</a:t>
            </a:r>
            <a:r>
              <a:rPr lang="en-GB" sz="1800" dirty="0">
                <a:solidFill>
                  <a:srgbClr val="0E101A"/>
                </a:solidFill>
                <a:latin typeface="Calibri"/>
                <a:cs typeface="Calibri"/>
              </a:rPr>
              <a:t> </a:t>
            </a:r>
            <a:r>
              <a:rPr lang="en-GB" sz="1800" dirty="0" err="1">
                <a:solidFill>
                  <a:srgbClr val="0E101A"/>
                </a:solidFill>
                <a:latin typeface="Calibri"/>
                <a:cs typeface="Calibri"/>
              </a:rPr>
              <a:t>til</a:t>
            </a:r>
            <a:r>
              <a:rPr lang="en-GB" sz="1800" dirty="0">
                <a:solidFill>
                  <a:srgbClr val="0E101A"/>
                </a:solidFill>
                <a:latin typeface="Calibri"/>
                <a:cs typeface="Calibri"/>
              </a:rPr>
              <a:t> </a:t>
            </a:r>
            <a:r>
              <a:rPr lang="en-GB" sz="1800" dirty="0" err="1">
                <a:solidFill>
                  <a:srgbClr val="0E101A"/>
                </a:solidFill>
                <a:latin typeface="Calibri"/>
                <a:cs typeface="Calibri"/>
              </a:rPr>
              <a:t>þess</a:t>
            </a:r>
            <a:r>
              <a:rPr lang="en-GB" sz="1800" dirty="0">
                <a:solidFill>
                  <a:srgbClr val="0E101A"/>
                </a:solidFill>
                <a:latin typeface="Calibri"/>
                <a:cs typeface="Calibri"/>
              </a:rPr>
              <a:t> </a:t>
            </a:r>
            <a:r>
              <a:rPr lang="en-GB" sz="1800" dirty="0" err="1">
                <a:solidFill>
                  <a:srgbClr val="0E101A"/>
                </a:solidFill>
                <a:latin typeface="Calibri"/>
                <a:cs typeface="Calibri"/>
              </a:rPr>
              <a:t>að</a:t>
            </a:r>
            <a:r>
              <a:rPr lang="en-GB" sz="1800" dirty="0">
                <a:solidFill>
                  <a:srgbClr val="0E101A"/>
                </a:solidFill>
                <a:latin typeface="Calibri"/>
                <a:cs typeface="Calibri"/>
              </a:rPr>
              <a:t> </a:t>
            </a:r>
            <a:r>
              <a:rPr lang="en-GB" sz="1800" dirty="0" err="1">
                <a:solidFill>
                  <a:srgbClr val="0E101A"/>
                </a:solidFill>
                <a:latin typeface="Calibri"/>
                <a:cs typeface="Calibri"/>
              </a:rPr>
              <a:t>skapa</a:t>
            </a:r>
            <a:r>
              <a:rPr lang="en-GB" sz="1800" dirty="0">
                <a:solidFill>
                  <a:srgbClr val="0E101A"/>
                </a:solidFill>
                <a:latin typeface="Calibri"/>
                <a:cs typeface="Calibri"/>
              </a:rPr>
              <a:t> </a:t>
            </a:r>
            <a:r>
              <a:rPr lang="en-GB" sz="1800" dirty="0" err="1">
                <a:solidFill>
                  <a:srgbClr val="0E101A"/>
                </a:solidFill>
                <a:latin typeface="Calibri"/>
                <a:cs typeface="Calibri"/>
              </a:rPr>
              <a:t>samstöðu</a:t>
            </a:r>
            <a:r>
              <a:rPr lang="en-GB" sz="1800" dirty="0">
                <a:solidFill>
                  <a:srgbClr val="0E101A"/>
                </a:solidFill>
                <a:latin typeface="Calibri"/>
                <a:cs typeface="Calibri"/>
              </a:rPr>
              <a:t> </a:t>
            </a:r>
            <a:r>
              <a:rPr lang="en-GB" sz="1800" dirty="0" err="1">
                <a:solidFill>
                  <a:srgbClr val="0E101A"/>
                </a:solidFill>
                <a:latin typeface="Calibri"/>
                <a:cs typeface="Calibri"/>
              </a:rPr>
              <a:t>meðal</a:t>
            </a:r>
            <a:r>
              <a:rPr lang="en-GB" sz="1800" dirty="0">
                <a:solidFill>
                  <a:srgbClr val="0E101A"/>
                </a:solidFill>
                <a:latin typeface="Calibri"/>
                <a:cs typeface="Calibri"/>
              </a:rPr>
              <a:t> </a:t>
            </a:r>
            <a:r>
              <a:rPr lang="en-GB" sz="1800" dirty="0" err="1">
                <a:solidFill>
                  <a:srgbClr val="0E101A"/>
                </a:solidFill>
                <a:latin typeface="Calibri"/>
                <a:cs typeface="Calibri"/>
              </a:rPr>
              <a:t>fræðimanna</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sérfræðinga</a:t>
            </a:r>
            <a:r>
              <a:rPr lang="en-GB" sz="1800" dirty="0">
                <a:solidFill>
                  <a:srgbClr val="0E101A"/>
                </a:solidFill>
                <a:latin typeface="Calibri"/>
                <a:cs typeface="Calibri"/>
              </a:rPr>
              <a:t> um </a:t>
            </a:r>
            <a:r>
              <a:rPr lang="en-GB" sz="1800" dirty="0" err="1">
                <a:solidFill>
                  <a:srgbClr val="0E101A"/>
                </a:solidFill>
                <a:latin typeface="Calibri"/>
                <a:cs typeface="Calibri"/>
              </a:rPr>
              <a:t>grundvallaratriði</a:t>
            </a:r>
            <a:r>
              <a:rPr lang="en-GB" sz="1800" dirty="0">
                <a:solidFill>
                  <a:srgbClr val="0E101A"/>
                </a:solidFill>
                <a:latin typeface="Calibri"/>
                <a:cs typeface="Calibri"/>
              </a:rPr>
              <a:t> </a:t>
            </a:r>
            <a:r>
              <a:rPr lang="en-GB" sz="1800" dirty="0" err="1">
                <a:solidFill>
                  <a:srgbClr val="0E101A"/>
                </a:solidFill>
                <a:latin typeface="Calibri"/>
                <a:cs typeface="Calibri"/>
              </a:rPr>
              <a:t>frumkvöðlastarfsemi</a:t>
            </a:r>
            <a:r>
              <a:rPr lang="en-GB" sz="1800" dirty="0">
                <a:solidFill>
                  <a:srgbClr val="0E101A"/>
                </a:solidFill>
                <a:latin typeface="Calibri"/>
                <a:cs typeface="Calibri"/>
              </a:rPr>
              <a:t>.</a:t>
            </a:r>
          </a:p>
          <a:p>
            <a:pPr marL="285750" indent="-285750" algn="just">
              <a:buFont typeface="Arial" panose="020B0604020202020204" pitchFamily="34" charset="0"/>
              <a:buChar char="•"/>
            </a:pPr>
            <a:r>
              <a:rPr lang="en-GB" sz="1800" dirty="0">
                <a:solidFill>
                  <a:srgbClr val="0E101A"/>
                </a:solidFill>
                <a:latin typeface="Calibri"/>
                <a:cs typeface="Calibri"/>
              </a:rPr>
              <a:t>Í </a:t>
            </a:r>
            <a:r>
              <a:rPr lang="en-GB" sz="1800" dirty="0" err="1">
                <a:solidFill>
                  <a:srgbClr val="0E101A"/>
                </a:solidFill>
                <a:latin typeface="Calibri"/>
                <a:cs typeface="Calibri"/>
              </a:rPr>
              <a:t>öðru</a:t>
            </a:r>
            <a:r>
              <a:rPr lang="en-GB" sz="1800" dirty="0">
                <a:solidFill>
                  <a:srgbClr val="0E101A"/>
                </a:solidFill>
                <a:latin typeface="Calibri"/>
                <a:cs typeface="Calibri"/>
              </a:rPr>
              <a:t> </a:t>
            </a:r>
            <a:r>
              <a:rPr lang="en-GB" sz="1800" dirty="0" err="1">
                <a:solidFill>
                  <a:srgbClr val="0E101A"/>
                </a:solidFill>
                <a:latin typeface="Calibri"/>
                <a:cs typeface="Calibri"/>
              </a:rPr>
              <a:t>lagi</a:t>
            </a:r>
            <a:r>
              <a:rPr lang="en-GB" sz="1800" dirty="0">
                <a:solidFill>
                  <a:srgbClr val="0E101A"/>
                </a:solidFill>
                <a:latin typeface="Calibri"/>
                <a:cs typeface="Calibri"/>
              </a:rPr>
              <a:t> </a:t>
            </a:r>
            <a:r>
              <a:rPr lang="en-GB" sz="1800" dirty="0" err="1">
                <a:solidFill>
                  <a:srgbClr val="0E101A"/>
                </a:solidFill>
                <a:latin typeface="Calibri"/>
                <a:cs typeface="Calibri"/>
              </a:rPr>
              <a:t>greinir</a:t>
            </a:r>
            <a:r>
              <a:rPr lang="en-GB" sz="1800" dirty="0">
                <a:solidFill>
                  <a:srgbClr val="0E101A"/>
                </a:solidFill>
                <a:latin typeface="Calibri"/>
                <a:cs typeface="Calibri"/>
              </a:rPr>
              <a:t> </a:t>
            </a:r>
            <a:r>
              <a:rPr lang="en-GB" sz="1800" dirty="0" err="1">
                <a:solidFill>
                  <a:srgbClr val="0E101A"/>
                </a:solidFill>
                <a:latin typeface="Calibri"/>
                <a:cs typeface="Calibri"/>
              </a:rPr>
              <a:t>EntreComp</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tekst</a:t>
            </a:r>
            <a:r>
              <a:rPr lang="en-GB" sz="1800" dirty="0">
                <a:solidFill>
                  <a:srgbClr val="0E101A"/>
                </a:solidFill>
                <a:latin typeface="Calibri"/>
                <a:cs typeface="Calibri"/>
              </a:rPr>
              <a:t> á </a:t>
            </a:r>
            <a:r>
              <a:rPr lang="en-GB" sz="1800" dirty="0" err="1">
                <a:solidFill>
                  <a:srgbClr val="0E101A"/>
                </a:solidFill>
                <a:latin typeface="Calibri"/>
                <a:cs typeface="Calibri"/>
              </a:rPr>
              <a:t>við</a:t>
            </a:r>
            <a:r>
              <a:rPr lang="en-GB" sz="1800" dirty="0">
                <a:solidFill>
                  <a:srgbClr val="0E101A"/>
                </a:solidFill>
                <a:latin typeface="Calibri"/>
                <a:cs typeface="Calibri"/>
              </a:rPr>
              <a:t> </a:t>
            </a:r>
            <a:r>
              <a:rPr lang="en-GB" sz="1800" dirty="0" err="1">
                <a:solidFill>
                  <a:srgbClr val="0E101A"/>
                </a:solidFill>
                <a:latin typeface="Calibri"/>
                <a:cs typeface="Calibri"/>
              </a:rPr>
              <a:t>lykilsvið</a:t>
            </a:r>
            <a:r>
              <a:rPr lang="en-GB" sz="1800" dirty="0">
                <a:solidFill>
                  <a:srgbClr val="0E101A"/>
                </a:solidFill>
                <a:latin typeface="Calibri"/>
                <a:cs typeface="Calibri"/>
              </a:rPr>
              <a:t> </a:t>
            </a:r>
            <a:r>
              <a:rPr lang="en-GB" sz="1800" dirty="0" err="1">
                <a:solidFill>
                  <a:srgbClr val="0E101A"/>
                </a:solidFill>
                <a:latin typeface="Calibri"/>
                <a:cs typeface="Calibri"/>
              </a:rPr>
              <a:t>þjálfunar</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menntunar</a:t>
            </a:r>
            <a:r>
              <a:rPr lang="en-GB" sz="1800" dirty="0">
                <a:solidFill>
                  <a:srgbClr val="0E101A"/>
                </a:solidFill>
                <a:latin typeface="Calibri"/>
                <a:cs typeface="Calibri"/>
              </a:rPr>
              <a:t> </a:t>
            </a:r>
            <a:r>
              <a:rPr lang="en-GB" sz="1800" dirty="0" err="1">
                <a:solidFill>
                  <a:srgbClr val="0E101A"/>
                </a:solidFill>
                <a:latin typeface="Calibri"/>
                <a:cs typeface="Calibri"/>
              </a:rPr>
              <a:t>fyrir</a:t>
            </a:r>
            <a:r>
              <a:rPr lang="en-GB" sz="1800" dirty="0">
                <a:solidFill>
                  <a:srgbClr val="0E101A"/>
                </a:solidFill>
                <a:latin typeface="Calibri"/>
                <a:cs typeface="Calibri"/>
              </a:rPr>
              <a:t> </a:t>
            </a:r>
            <a:r>
              <a:rPr lang="en-GB" sz="1800" dirty="0" err="1">
                <a:solidFill>
                  <a:srgbClr val="0E101A"/>
                </a:solidFill>
                <a:latin typeface="Calibri"/>
                <a:cs typeface="Calibri"/>
              </a:rPr>
              <a:t>frumkvöðla</a:t>
            </a:r>
            <a:r>
              <a:rPr lang="en-GB" sz="1800" dirty="0">
                <a:solidFill>
                  <a:srgbClr val="0E101A"/>
                </a:solidFill>
                <a:latin typeface="Calibri"/>
                <a:cs typeface="Calibri"/>
              </a:rPr>
              <a:t> (</a:t>
            </a:r>
            <a:r>
              <a:rPr lang="en-GB" sz="1800" dirty="0" err="1">
                <a:solidFill>
                  <a:srgbClr val="0E101A"/>
                </a:solidFill>
                <a:latin typeface="Calibri"/>
                <a:cs typeface="Calibri"/>
              </a:rPr>
              <a:t>starfandi</a:t>
            </a:r>
            <a:r>
              <a:rPr lang="en-GB" sz="1800" dirty="0">
                <a:solidFill>
                  <a:srgbClr val="0E101A"/>
                </a:solidFill>
                <a:latin typeface="Calibri"/>
                <a:cs typeface="Calibri"/>
              </a:rPr>
              <a:t> </a:t>
            </a:r>
            <a:r>
              <a:rPr lang="en-GB" sz="1800" dirty="0" err="1">
                <a:solidFill>
                  <a:srgbClr val="0E101A"/>
                </a:solidFill>
                <a:latin typeface="Calibri"/>
                <a:cs typeface="Calibri"/>
              </a:rPr>
              <a:t>og</a:t>
            </a:r>
            <a:r>
              <a:rPr lang="en-GB" sz="1800" dirty="0">
                <a:solidFill>
                  <a:srgbClr val="0E101A"/>
                </a:solidFill>
                <a:latin typeface="Calibri"/>
                <a:cs typeface="Calibri"/>
              </a:rPr>
              <a:t> </a:t>
            </a:r>
            <a:r>
              <a:rPr lang="en-GB" sz="1800" dirty="0" err="1">
                <a:solidFill>
                  <a:srgbClr val="0E101A"/>
                </a:solidFill>
                <a:latin typeface="Calibri"/>
                <a:cs typeface="Calibri"/>
              </a:rPr>
              <a:t>tilvonandi</a:t>
            </a:r>
            <a:r>
              <a:rPr lang="en-GB" sz="1800" dirty="0">
                <a:solidFill>
                  <a:srgbClr val="0E101A"/>
                </a:solidFill>
                <a:latin typeface="Calibri"/>
                <a:cs typeface="Calibri"/>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Hæfnirammi</a:t>
            </a:r>
            <a:r>
              <a:rPr lang="en-US" sz="2000" dirty="0">
                <a:latin typeface="Calibri" panose="020F0502020204030204" pitchFamily="34" charset="0"/>
                <a:cs typeface="Calibri" panose="020F0502020204030204" pitchFamily="34" charset="0"/>
              </a:rPr>
              <a:t> um </a:t>
            </a:r>
            <a:r>
              <a:rPr lang="en-US" sz="2000" dirty="0" err="1">
                <a:latin typeface="Calibri" panose="020F0502020204030204" pitchFamily="34" charset="0"/>
                <a:cs typeface="Calibri" panose="020F0502020204030204" pitchFamily="34" charset="0"/>
              </a:rPr>
              <a:t>frumkvöðlafærni</a:t>
            </a:r>
            <a:endParaRPr lang="en-US" sz="2000"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4"/>
          <a:stretch>
            <a:fillRect/>
          </a:stretch>
        </p:blipFill>
        <p:spPr>
          <a:xfrm>
            <a:off x="6466117" y="1407247"/>
            <a:ext cx="2234071" cy="3166815"/>
          </a:xfrm>
          <a:prstGeom prst="rect">
            <a:avLst/>
          </a:prstGeom>
          <a:ln w="28575">
            <a:solidFill>
              <a:srgbClr val="FF0000"/>
            </a:solidFill>
          </a:ln>
        </p:spPr>
      </p:pic>
    </p:spTree>
    <p:extLst>
      <p:ext uri="{BB962C8B-B14F-4D97-AF65-F5344CB8AC3E}">
        <p14:creationId xmlns:p14="http://schemas.microsoft.com/office/powerpoint/2010/main" val="309626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585323"/>
          </a:xfrm>
          <a:prstGeom prst="rect">
            <a:avLst/>
          </a:prstGeom>
        </p:spPr>
        <p:txBody>
          <a:bodyPr wrap="square" lIns="91440" tIns="45720" rIns="91440" bIns="45720" anchor="t">
            <a:spAutoFit/>
          </a:bodyPr>
          <a:lstStyle/>
          <a:p>
            <a:pPr algn="just"/>
            <a:r>
              <a:rPr lang="en-GB" sz="1800" err="1">
                <a:solidFill>
                  <a:srgbClr val="0E101A"/>
                </a:solidFill>
                <a:latin typeface="Calibri"/>
                <a:cs typeface="Calibri"/>
              </a:rPr>
              <a:t>Með</a:t>
            </a:r>
            <a:r>
              <a:rPr lang="en-GB" sz="1800">
                <a:solidFill>
                  <a:srgbClr val="0E101A"/>
                </a:solidFill>
                <a:latin typeface="Calibri"/>
                <a:cs typeface="Calibri"/>
              </a:rPr>
              <a:t> </a:t>
            </a:r>
            <a:r>
              <a:rPr lang="en-GB" sz="1800" err="1">
                <a:solidFill>
                  <a:srgbClr val="0E101A"/>
                </a:solidFill>
                <a:latin typeface="Calibri"/>
                <a:cs typeface="Calibri"/>
              </a:rPr>
              <a:t>öðrum</a:t>
            </a:r>
            <a:r>
              <a:rPr lang="en-GB" sz="1800">
                <a:solidFill>
                  <a:srgbClr val="0E101A"/>
                </a:solidFill>
                <a:latin typeface="Calibri"/>
                <a:cs typeface="Calibri"/>
              </a:rPr>
              <a:t> </a:t>
            </a:r>
            <a:r>
              <a:rPr lang="en-GB" sz="1800" err="1">
                <a:solidFill>
                  <a:srgbClr val="0E101A"/>
                </a:solidFill>
                <a:latin typeface="Calibri"/>
                <a:cs typeface="Calibri"/>
              </a:rPr>
              <a:t>orðum</a:t>
            </a:r>
            <a:r>
              <a:rPr lang="en-GB" sz="1800">
                <a:solidFill>
                  <a:srgbClr val="0E101A"/>
                </a:solidFill>
                <a:latin typeface="Calibri"/>
                <a:cs typeface="Calibri"/>
              </a:rPr>
              <a:t>, </a:t>
            </a:r>
            <a:r>
              <a:rPr lang="en-GB" sz="1800" err="1">
                <a:solidFill>
                  <a:srgbClr val="0E101A"/>
                </a:solidFill>
                <a:latin typeface="Calibri"/>
                <a:cs typeface="Calibri"/>
              </a:rPr>
              <a:t>EntreComp</a:t>
            </a:r>
            <a:r>
              <a:rPr lang="en-GB" sz="1800">
                <a:solidFill>
                  <a:srgbClr val="0E101A"/>
                </a:solidFill>
                <a:latin typeface="Calibri"/>
                <a:cs typeface="Calibri"/>
              </a:rPr>
              <a:t> </a:t>
            </a:r>
            <a:r>
              <a:rPr lang="en-GB" sz="1800" err="1">
                <a:solidFill>
                  <a:srgbClr val="0E101A"/>
                </a:solidFill>
                <a:latin typeface="Calibri"/>
                <a:cs typeface="Calibri"/>
              </a:rPr>
              <a:t>segir</a:t>
            </a:r>
            <a:r>
              <a:rPr lang="en-GB" sz="1800">
                <a:solidFill>
                  <a:srgbClr val="0E101A"/>
                </a:solidFill>
                <a:latin typeface="Calibri"/>
                <a:cs typeface="Calibri"/>
              </a:rPr>
              <a:t> </a:t>
            </a:r>
            <a:r>
              <a:rPr lang="en-GB" sz="1800" err="1">
                <a:solidFill>
                  <a:srgbClr val="0E101A"/>
                </a:solidFill>
                <a:latin typeface="Calibri"/>
                <a:cs typeface="Calibri"/>
              </a:rPr>
              <a:t>þér</a:t>
            </a:r>
            <a:r>
              <a:rPr lang="en-GB" sz="1800">
                <a:solidFill>
                  <a:srgbClr val="0E101A"/>
                </a:solidFill>
                <a:latin typeface="Calibri"/>
                <a:cs typeface="Calibri"/>
              </a:rPr>
              <a:t> </a:t>
            </a:r>
            <a:r>
              <a:rPr lang="en-GB" sz="1800" err="1">
                <a:solidFill>
                  <a:srgbClr val="0E101A"/>
                </a:solidFill>
                <a:latin typeface="Calibri"/>
                <a:cs typeface="Calibri"/>
              </a:rPr>
              <a:t>hvaða</a:t>
            </a:r>
            <a:r>
              <a:rPr lang="en-GB" sz="1800">
                <a:solidFill>
                  <a:srgbClr val="0E101A"/>
                </a:solidFill>
                <a:latin typeface="Calibri"/>
                <a:cs typeface="Calibri"/>
              </a:rPr>
              <a:t> </a:t>
            </a:r>
            <a:r>
              <a:rPr lang="en-GB" sz="1800" err="1">
                <a:solidFill>
                  <a:srgbClr val="0E101A"/>
                </a:solidFill>
                <a:latin typeface="Calibri"/>
                <a:cs typeface="Calibri"/>
              </a:rPr>
              <a:t>hæfniþætti</a:t>
            </a:r>
            <a:r>
              <a:rPr lang="en-GB" sz="1800">
                <a:solidFill>
                  <a:srgbClr val="0E101A"/>
                </a:solidFill>
                <a:latin typeface="Calibri"/>
                <a:cs typeface="Calibri"/>
              </a:rPr>
              <a:t> </a:t>
            </a:r>
            <a:r>
              <a:rPr lang="en-GB" sz="1800" err="1">
                <a:solidFill>
                  <a:srgbClr val="0E101A"/>
                </a:solidFill>
                <a:latin typeface="Calibri"/>
                <a:cs typeface="Calibri"/>
              </a:rPr>
              <a:t>þú</a:t>
            </a:r>
            <a:r>
              <a:rPr lang="en-GB" sz="1800">
                <a:solidFill>
                  <a:srgbClr val="0E101A"/>
                </a:solidFill>
                <a:latin typeface="Calibri"/>
                <a:cs typeface="Calibri"/>
              </a:rPr>
              <a:t> </a:t>
            </a:r>
            <a:r>
              <a:rPr lang="en-GB" sz="1800" err="1">
                <a:solidFill>
                  <a:srgbClr val="0E101A"/>
                </a:solidFill>
                <a:latin typeface="Calibri"/>
                <a:cs typeface="Calibri"/>
              </a:rPr>
              <a:t>ættir</a:t>
            </a:r>
            <a:r>
              <a:rPr lang="en-GB" sz="1800">
                <a:solidFill>
                  <a:srgbClr val="0E101A"/>
                </a:solidFill>
                <a:latin typeface="Calibri"/>
                <a:cs typeface="Calibri"/>
              </a:rPr>
              <a:t> </a:t>
            </a:r>
            <a:r>
              <a:rPr lang="en-GB" sz="1800" err="1">
                <a:solidFill>
                  <a:srgbClr val="0E101A"/>
                </a:solidFill>
                <a:latin typeface="Calibri"/>
                <a:cs typeface="Calibri"/>
              </a:rPr>
              <a:t>að</a:t>
            </a:r>
            <a:r>
              <a:rPr lang="en-GB" sz="1800">
                <a:solidFill>
                  <a:srgbClr val="0E101A"/>
                </a:solidFill>
                <a:latin typeface="Calibri"/>
                <a:cs typeface="Calibri"/>
              </a:rPr>
              <a:t> </a:t>
            </a:r>
            <a:r>
              <a:rPr lang="en-GB" sz="1800" err="1">
                <a:solidFill>
                  <a:srgbClr val="0E101A"/>
                </a:solidFill>
                <a:latin typeface="Calibri"/>
                <a:cs typeface="Calibri"/>
              </a:rPr>
              <a:t>leggja</a:t>
            </a:r>
            <a:r>
              <a:rPr lang="en-GB" sz="1800">
                <a:solidFill>
                  <a:srgbClr val="0E101A"/>
                </a:solidFill>
                <a:latin typeface="Calibri"/>
                <a:cs typeface="Calibri"/>
              </a:rPr>
              <a:t> </a:t>
            </a:r>
            <a:r>
              <a:rPr lang="en-GB" sz="1800" err="1">
                <a:solidFill>
                  <a:srgbClr val="0E101A"/>
                </a:solidFill>
                <a:latin typeface="Calibri"/>
                <a:cs typeface="Calibri"/>
              </a:rPr>
              <a:t>áherslu</a:t>
            </a:r>
            <a:r>
              <a:rPr lang="en-GB" sz="1800">
                <a:solidFill>
                  <a:srgbClr val="0E101A"/>
                </a:solidFill>
                <a:latin typeface="Calibri"/>
                <a:cs typeface="Calibri"/>
              </a:rPr>
              <a:t> á </a:t>
            </a:r>
            <a:r>
              <a:rPr lang="en-GB" sz="1800" err="1">
                <a:solidFill>
                  <a:srgbClr val="0E101A"/>
                </a:solidFill>
                <a:latin typeface="Calibri"/>
                <a:cs typeface="Calibri"/>
              </a:rPr>
              <a:t>til</a:t>
            </a:r>
            <a:r>
              <a:rPr lang="en-GB" sz="1800">
                <a:solidFill>
                  <a:srgbClr val="0E101A"/>
                </a:solidFill>
                <a:latin typeface="Calibri"/>
                <a:cs typeface="Calibri"/>
              </a:rPr>
              <a:t> </a:t>
            </a:r>
            <a:r>
              <a:rPr lang="en-GB" sz="1800" err="1">
                <a:solidFill>
                  <a:srgbClr val="0E101A"/>
                </a:solidFill>
                <a:latin typeface="Calibri"/>
                <a:cs typeface="Calibri"/>
              </a:rPr>
              <a:t>að</a:t>
            </a:r>
            <a:r>
              <a:rPr lang="en-GB" sz="1800">
                <a:solidFill>
                  <a:srgbClr val="0E101A"/>
                </a:solidFill>
                <a:latin typeface="Calibri"/>
                <a:cs typeface="Calibri"/>
              </a:rPr>
              <a:t> </a:t>
            </a:r>
            <a:r>
              <a:rPr lang="en-GB" sz="1800" err="1">
                <a:solidFill>
                  <a:srgbClr val="0E101A"/>
                </a:solidFill>
                <a:latin typeface="Calibri"/>
                <a:cs typeface="Calibri"/>
              </a:rPr>
              <a:t>hlúa</a:t>
            </a:r>
            <a:r>
              <a:rPr lang="en-GB" sz="1800">
                <a:solidFill>
                  <a:srgbClr val="0E101A"/>
                </a:solidFill>
                <a:latin typeface="Calibri"/>
                <a:cs typeface="Calibri"/>
              </a:rPr>
              <a:t> </a:t>
            </a:r>
            <a:r>
              <a:rPr lang="en-GB" sz="1800" err="1">
                <a:solidFill>
                  <a:srgbClr val="0E101A"/>
                </a:solidFill>
                <a:latin typeface="Calibri"/>
                <a:cs typeface="Calibri"/>
              </a:rPr>
              <a:t>að</a:t>
            </a:r>
            <a:r>
              <a:rPr lang="en-GB" sz="1800">
                <a:solidFill>
                  <a:srgbClr val="0E101A"/>
                </a:solidFill>
                <a:latin typeface="Calibri"/>
                <a:cs typeface="Calibri"/>
              </a:rPr>
              <a:t> </a:t>
            </a:r>
            <a:r>
              <a:rPr lang="en-GB" sz="1800" err="1">
                <a:solidFill>
                  <a:srgbClr val="0E101A"/>
                </a:solidFill>
                <a:latin typeface="Calibri"/>
                <a:cs typeface="Calibri"/>
              </a:rPr>
              <a:t>frumkvöðlastarfi</a:t>
            </a:r>
            <a:r>
              <a:rPr lang="en-GB" sz="1800">
                <a:solidFill>
                  <a:srgbClr val="0E101A"/>
                </a:solidFill>
                <a:latin typeface="Calibri"/>
                <a:cs typeface="Calibri"/>
              </a:rPr>
              <a:t> </a:t>
            </a:r>
            <a:r>
              <a:rPr lang="en-GB" sz="1800" err="1">
                <a:solidFill>
                  <a:srgbClr val="0E101A"/>
                </a:solidFill>
                <a:latin typeface="Calibri"/>
                <a:cs typeface="Calibri"/>
              </a:rPr>
              <a:t>þínu</a:t>
            </a:r>
            <a:r>
              <a:rPr lang="en-GB" sz="1800">
                <a:solidFill>
                  <a:srgbClr val="0E101A"/>
                </a:solidFill>
                <a:latin typeface="Calibri"/>
                <a:cs typeface="Calibri"/>
              </a:rPr>
              <a:t> </a:t>
            </a:r>
            <a:r>
              <a:rPr lang="en-GB" sz="1800" err="1">
                <a:solidFill>
                  <a:srgbClr val="0E101A"/>
                </a:solidFill>
                <a:latin typeface="Calibri"/>
                <a:cs typeface="Calibri"/>
              </a:rPr>
              <a:t>og</a:t>
            </a:r>
            <a:r>
              <a:rPr lang="en-GB" sz="1800">
                <a:solidFill>
                  <a:srgbClr val="0E101A"/>
                </a:solidFill>
                <a:latin typeface="Calibri"/>
                <a:cs typeface="Calibri"/>
              </a:rPr>
              <a:t> </a:t>
            </a:r>
            <a:r>
              <a:rPr lang="en-GB" sz="1800" err="1">
                <a:solidFill>
                  <a:srgbClr val="0E101A"/>
                </a:solidFill>
                <a:latin typeface="Calibri"/>
                <a:cs typeface="Calibri"/>
              </a:rPr>
              <a:t>þróa</a:t>
            </a:r>
            <a:r>
              <a:rPr lang="en-GB" sz="1800">
                <a:solidFill>
                  <a:srgbClr val="0E101A"/>
                </a:solidFill>
                <a:latin typeface="Calibri"/>
                <a:cs typeface="Calibri"/>
              </a:rPr>
              <a:t> </a:t>
            </a:r>
            <a:r>
              <a:rPr lang="en-GB" sz="1800" err="1">
                <a:solidFill>
                  <a:srgbClr val="0E101A"/>
                </a:solidFill>
                <a:latin typeface="Calibri"/>
                <a:cs typeface="Calibri"/>
              </a:rPr>
              <a:t>frumkvöðlaviðhorf</a:t>
            </a:r>
            <a:r>
              <a:rPr lang="en-GB" sz="1800">
                <a:solidFill>
                  <a:srgbClr val="0E101A"/>
                </a:solidFill>
                <a:latin typeface="Calibri"/>
                <a:cs typeface="Calibri"/>
              </a:rPr>
              <a:t> </a:t>
            </a:r>
            <a:r>
              <a:rPr lang="en-GB" sz="1800" err="1">
                <a:solidFill>
                  <a:srgbClr val="0E101A"/>
                </a:solidFill>
                <a:latin typeface="Calibri"/>
                <a:cs typeface="Calibri"/>
              </a:rPr>
              <a:t>þín</a:t>
            </a:r>
            <a:r>
              <a:rPr lang="en-GB" sz="1800">
                <a:solidFill>
                  <a:srgbClr val="0E101A"/>
                </a:solidFill>
                <a:latin typeface="Calibri"/>
                <a:cs typeface="Calibri"/>
              </a:rPr>
              <a:t>. </a:t>
            </a:r>
            <a:r>
              <a:rPr lang="en-GB" sz="1800" err="1">
                <a:solidFill>
                  <a:srgbClr val="0E101A"/>
                </a:solidFill>
                <a:latin typeface="Calibri"/>
                <a:cs typeface="Calibri"/>
              </a:rPr>
              <a:t>EntreComp</a:t>
            </a:r>
            <a:r>
              <a:rPr lang="en-GB" sz="1800">
                <a:solidFill>
                  <a:srgbClr val="0E101A"/>
                </a:solidFill>
                <a:latin typeface="Calibri"/>
                <a:cs typeface="Calibri"/>
              </a:rPr>
              <a:t> er sett </a:t>
            </a:r>
            <a:r>
              <a:rPr lang="en-GB" sz="1800" err="1">
                <a:solidFill>
                  <a:srgbClr val="0E101A"/>
                </a:solidFill>
                <a:latin typeface="Calibri"/>
                <a:cs typeface="Calibri"/>
              </a:rPr>
              <a:t>upp</a:t>
            </a:r>
            <a:r>
              <a:rPr lang="en-GB" sz="1800">
                <a:solidFill>
                  <a:srgbClr val="0E101A"/>
                </a:solidFill>
                <a:latin typeface="Calibri"/>
                <a:cs typeface="Calibri"/>
              </a:rPr>
              <a:t> </a:t>
            </a:r>
            <a:r>
              <a:rPr lang="en-GB" sz="1800" err="1">
                <a:solidFill>
                  <a:srgbClr val="0E101A"/>
                </a:solidFill>
                <a:latin typeface="Calibri"/>
                <a:cs typeface="Calibri"/>
              </a:rPr>
              <a:t>eins</a:t>
            </a:r>
            <a:r>
              <a:rPr lang="en-GB" sz="1800">
                <a:solidFill>
                  <a:srgbClr val="0E101A"/>
                </a:solidFill>
                <a:latin typeface="Calibri"/>
                <a:cs typeface="Calibri"/>
              </a:rPr>
              <a:t> </a:t>
            </a:r>
            <a:r>
              <a:rPr lang="en-GB" sz="1800" err="1">
                <a:solidFill>
                  <a:srgbClr val="0E101A"/>
                </a:solidFill>
                <a:latin typeface="Calibri"/>
                <a:cs typeface="Calibri"/>
              </a:rPr>
              <a:t>og</a:t>
            </a:r>
            <a:r>
              <a:rPr lang="en-GB" sz="1800">
                <a:solidFill>
                  <a:srgbClr val="0E101A"/>
                </a:solidFill>
                <a:latin typeface="Calibri"/>
                <a:cs typeface="Calibri"/>
              </a:rPr>
              <a:t> </a:t>
            </a:r>
            <a:r>
              <a:rPr lang="en-GB" sz="1800" err="1">
                <a:solidFill>
                  <a:srgbClr val="0E101A"/>
                </a:solidFill>
                <a:latin typeface="Calibri"/>
                <a:cs typeface="Calibri"/>
              </a:rPr>
              <a:t>laukur</a:t>
            </a:r>
            <a:r>
              <a:rPr lang="en-GB" sz="1800">
                <a:solidFill>
                  <a:srgbClr val="0E101A"/>
                </a:solidFill>
                <a:latin typeface="Calibri"/>
                <a:cs typeface="Calibri"/>
              </a:rPr>
              <a:t>:</a:t>
            </a:r>
          </a:p>
          <a:p>
            <a:pPr algn="just"/>
            <a:r>
              <a:rPr lang="en-GB" sz="1800" dirty="0">
                <a:solidFill>
                  <a:srgbClr val="0E101A"/>
                </a:solidFill>
                <a:latin typeface="Calibri" panose="020F0502020204030204" pitchFamily="34" charset="0"/>
                <a:cs typeface="Calibri" panose="020F0502020204030204" pitchFamily="34" charset="0"/>
              </a:rPr>
              <a:t> </a:t>
            </a:r>
          </a:p>
          <a:p>
            <a:pPr algn="just"/>
            <a:r>
              <a:rPr lang="en-GB" sz="1800" dirty="0">
                <a:solidFill>
                  <a:srgbClr val="0E101A"/>
                </a:solidFill>
                <a:latin typeface="Calibri" panose="020F0502020204030204" pitchFamily="34" charset="0"/>
                <a:cs typeface="Calibri" panose="020F0502020204030204" pitchFamily="34" charset="0"/>
              </a:rPr>
              <a:t>→ 3 </a:t>
            </a:r>
            <a:r>
              <a:rPr lang="en-GB" sz="1800" dirty="0" err="1">
                <a:solidFill>
                  <a:srgbClr val="0070C0"/>
                </a:solidFill>
                <a:latin typeface="Calibri" panose="020F0502020204030204" pitchFamily="34" charset="0"/>
                <a:cs typeface="Calibri" panose="020F0502020204030204" pitchFamily="34" charset="0"/>
              </a:rPr>
              <a:t>svið</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þjálfunar</a:t>
            </a:r>
            <a:endParaRPr lang="en-GB" sz="1800" dirty="0">
              <a:solidFill>
                <a:srgbClr val="0070C0"/>
              </a:solidFill>
              <a:latin typeface="Calibri" panose="020F0502020204030204" pitchFamily="34" charset="0"/>
              <a:cs typeface="Calibri" panose="020F0502020204030204" pitchFamily="34" charset="0"/>
            </a:endParaRPr>
          </a:p>
          <a:p>
            <a:pPr algn="just"/>
            <a:r>
              <a:rPr lang="en-GB" sz="1800">
                <a:solidFill>
                  <a:srgbClr val="0E101A"/>
                </a:solidFill>
                <a:latin typeface="Calibri"/>
                <a:cs typeface="Calibri"/>
              </a:rPr>
              <a:t>	 → 15 </a:t>
            </a:r>
            <a:r>
              <a:rPr lang="en-GB" sz="1800" err="1">
                <a:solidFill>
                  <a:srgbClr val="0070C0"/>
                </a:solidFill>
                <a:latin typeface="Calibri"/>
                <a:cs typeface="Calibri"/>
              </a:rPr>
              <a:t>hæfnisvið</a:t>
            </a:r>
            <a:r>
              <a:rPr lang="en-GB" sz="1800">
                <a:solidFill>
                  <a:srgbClr val="0E101A"/>
                </a:solidFill>
                <a:latin typeface="Calibri"/>
                <a:cs typeface="Calibri"/>
              </a:rPr>
              <a:t> í </a:t>
            </a:r>
            <a:r>
              <a:rPr lang="en-GB" sz="1800" err="1">
                <a:solidFill>
                  <a:srgbClr val="0E101A"/>
                </a:solidFill>
                <a:latin typeface="Calibri"/>
                <a:cs typeface="Calibri"/>
              </a:rPr>
              <a:t>allt</a:t>
            </a:r>
            <a:r>
              <a:rPr lang="en-GB" sz="1800">
                <a:solidFill>
                  <a:srgbClr val="0E101A"/>
                </a:solidFill>
                <a:latin typeface="Calibri"/>
                <a:cs typeface="Calibri"/>
              </a:rPr>
              <a:t> (5 </a:t>
            </a:r>
            <a:r>
              <a:rPr lang="en-GB" sz="1800" err="1">
                <a:solidFill>
                  <a:srgbClr val="0E101A"/>
                </a:solidFill>
                <a:latin typeface="Calibri"/>
                <a:cs typeface="Calibri"/>
              </a:rPr>
              <a:t>fyrir</a:t>
            </a:r>
            <a:r>
              <a:rPr lang="en-GB" sz="1800">
                <a:solidFill>
                  <a:srgbClr val="0E101A"/>
                </a:solidFill>
                <a:latin typeface="Calibri"/>
                <a:cs typeface="Calibri"/>
              </a:rPr>
              <a:t> </a:t>
            </a:r>
            <a:r>
              <a:rPr lang="en-GB" sz="1800" err="1">
                <a:solidFill>
                  <a:srgbClr val="0E101A"/>
                </a:solidFill>
                <a:latin typeface="Calibri"/>
                <a:cs typeface="Calibri"/>
              </a:rPr>
              <a:t>hvert</a:t>
            </a:r>
            <a:r>
              <a:rPr lang="en-GB" sz="1800">
                <a:solidFill>
                  <a:srgbClr val="0E101A"/>
                </a:solidFill>
                <a:latin typeface="Calibri"/>
                <a:cs typeface="Calibri"/>
              </a:rPr>
              <a:t> </a:t>
            </a:r>
            <a:r>
              <a:rPr lang="en-GB" sz="1800" err="1">
                <a:solidFill>
                  <a:srgbClr val="0E101A"/>
                </a:solidFill>
                <a:latin typeface="Calibri"/>
                <a:cs typeface="Calibri"/>
              </a:rPr>
              <a:t>svið</a:t>
            </a:r>
            <a:r>
              <a:rPr lang="en-GB" sz="1800">
                <a:solidFill>
                  <a:srgbClr val="0E101A"/>
                </a:solidFill>
                <a:latin typeface="Calibri"/>
                <a:cs typeface="Calibri"/>
              </a:rPr>
              <a:t> </a:t>
            </a:r>
            <a:r>
              <a:rPr lang="en-GB" sz="1800" err="1">
                <a:solidFill>
                  <a:srgbClr val="0E101A"/>
                </a:solidFill>
                <a:latin typeface="Calibri"/>
                <a:cs typeface="Calibri"/>
              </a:rPr>
              <a:t>þjálfunar</a:t>
            </a:r>
            <a:r>
              <a:rPr lang="en-GB" sz="1800">
                <a:solidFill>
                  <a:srgbClr val="0E101A"/>
                </a:solidFill>
                <a:latin typeface="Calibri"/>
                <a:cs typeface="Calibri"/>
              </a:rPr>
              <a:t>)</a:t>
            </a:r>
          </a:p>
          <a:p>
            <a:pPr algn="just"/>
            <a:r>
              <a:rPr lang="en-GB" sz="1800" dirty="0">
                <a:solidFill>
                  <a:srgbClr val="0E101A"/>
                </a:solidFill>
                <a:latin typeface="Calibri"/>
                <a:cs typeface="Calibri"/>
              </a:rPr>
              <a:t>		 → 60 </a:t>
            </a:r>
            <a:r>
              <a:rPr lang="en-GB" sz="1800" dirty="0" err="1">
                <a:solidFill>
                  <a:srgbClr val="0E101A"/>
                </a:solidFill>
                <a:latin typeface="Calibri"/>
                <a:cs typeface="Calibri"/>
              </a:rPr>
              <a:t>undirhæfnisvið</a:t>
            </a:r>
            <a:r>
              <a:rPr lang="en-GB" sz="1800" dirty="0">
                <a:solidFill>
                  <a:srgbClr val="0E101A"/>
                </a:solidFill>
                <a:latin typeface="Calibri"/>
                <a:cs typeface="Calibri"/>
              </a:rPr>
              <a:t> (</a:t>
            </a:r>
            <a:r>
              <a:rPr lang="en-GB" sz="1800" dirty="0" err="1">
                <a:solidFill>
                  <a:srgbClr val="0070C0"/>
                </a:solidFill>
                <a:latin typeface="Calibri"/>
                <a:cs typeface="Calibri"/>
              </a:rPr>
              <a:t>þræðir</a:t>
            </a:r>
            <a:r>
              <a:rPr lang="en-GB" sz="1800" dirty="0">
                <a:solidFill>
                  <a:srgbClr val="0E101A"/>
                </a:solidFill>
                <a:latin typeface="Calibri"/>
                <a:cs typeface="Calibri"/>
              </a:rPr>
              <a:t>)</a:t>
            </a:r>
          </a:p>
          <a:p>
            <a:pPr algn="just"/>
            <a:r>
              <a:rPr lang="en-GB" sz="1800" dirty="0">
                <a:solidFill>
                  <a:srgbClr val="0E101A"/>
                </a:solidFill>
                <a:latin typeface="Calibri" panose="020F0502020204030204" pitchFamily="34" charset="0"/>
                <a:cs typeface="Calibri" panose="020F0502020204030204" pitchFamily="34" charset="0"/>
              </a:rPr>
              <a:t>			 → 8-laga </a:t>
            </a:r>
            <a:r>
              <a:rPr lang="en-GB" sz="1800" dirty="0" err="1">
                <a:solidFill>
                  <a:srgbClr val="0070C0"/>
                </a:solidFill>
                <a:latin typeface="Calibri" panose="020F0502020204030204" pitchFamily="34" charset="0"/>
                <a:cs typeface="Calibri" panose="020F0502020204030204" pitchFamily="34" charset="0"/>
              </a:rPr>
              <a:t>hæfnislíkan</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sem</a:t>
            </a:r>
            <a:r>
              <a:rPr lang="en-GB" sz="1800" dirty="0">
                <a:solidFill>
                  <a:srgbClr val="0070C0"/>
                </a:solidFill>
                <a:latin typeface="Calibri" panose="020F0502020204030204" pitchFamily="34" charset="0"/>
                <a:cs typeface="Calibri" panose="020F0502020204030204" pitchFamily="34" charset="0"/>
              </a:rPr>
              <a:t> er </a:t>
            </a:r>
            <a:r>
              <a:rPr lang="en-GB" sz="1800" dirty="0" err="1">
                <a:solidFill>
                  <a:srgbClr val="0070C0"/>
                </a:solidFill>
                <a:latin typeface="Calibri" panose="020F0502020204030204" pitchFamily="34" charset="0"/>
                <a:cs typeface="Calibri" panose="020F0502020204030204" pitchFamily="34" charset="0"/>
              </a:rPr>
              <a:t>nýtt</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fyrir</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hvern</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þráð</a:t>
            </a:r>
            <a:endParaRPr lang="en-GB" sz="1800" dirty="0">
              <a:solidFill>
                <a:srgbClr val="0070C0"/>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a:cs typeface="Calibri"/>
              </a:rPr>
              <a:t>				 → 442 </a:t>
            </a:r>
            <a:r>
              <a:rPr lang="en-GB" sz="1800" dirty="0" err="1">
                <a:solidFill>
                  <a:srgbClr val="0070C0"/>
                </a:solidFill>
                <a:latin typeface="Calibri"/>
                <a:cs typeface="Calibri"/>
              </a:rPr>
              <a:t>hæfniviðmið</a:t>
            </a:r>
            <a:r>
              <a:rPr lang="en-GB" sz="1800" dirty="0">
                <a:solidFill>
                  <a:srgbClr val="0070C0"/>
                </a:solidFill>
                <a:latin typeface="Calibri"/>
                <a:cs typeface="Calibri"/>
              </a:rPr>
              <a:t> (learning outcomes)</a:t>
            </a:r>
            <a:endParaRPr lang="en-GB" dirty="0">
              <a:solidFill>
                <a:srgbClr val="0070C0"/>
              </a:solidFill>
              <a:latin typeface="Calibri"/>
              <a:cs typeface="Calibri"/>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Uppbygging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skipulag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EntreComp</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000" dirty="0"/>
              <a:t>1.hluti – </a:t>
            </a:r>
            <a:r>
              <a:rPr lang="en-US" sz="2000" dirty="0" err="1"/>
              <a:t>Hvað</a:t>
            </a:r>
            <a:r>
              <a:rPr lang="en-US" sz="2000" dirty="0"/>
              <a:t> er </a:t>
            </a:r>
            <a:r>
              <a:rPr lang="en-US" sz="2000" dirty="0" err="1"/>
              <a:t>EntreComp</a:t>
            </a:r>
            <a:r>
              <a:rPr lang="en-US" sz="2000" dirty="0"/>
              <a:t> </a:t>
            </a:r>
            <a:r>
              <a:rPr lang="en-US" sz="2000" dirty="0" err="1"/>
              <a:t>hæfniramminn</a:t>
            </a:r>
            <a:r>
              <a:rPr lang="en-US" sz="2000" dirty="0"/>
              <a:t>?</a:t>
            </a:r>
          </a:p>
        </p:txBody>
      </p:sp>
    </p:spTree>
    <p:extLst>
      <p:ext uri="{BB962C8B-B14F-4D97-AF65-F5344CB8AC3E}">
        <p14:creationId xmlns:p14="http://schemas.microsoft.com/office/powerpoint/2010/main" val="421179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15 </a:t>
            </a:r>
            <a:r>
              <a:rPr lang="en-US" sz="2000" dirty="0" err="1">
                <a:latin typeface="Calibri" panose="020F0502020204030204" pitchFamily="34" charset="0"/>
                <a:cs typeface="Calibri" panose="020F0502020204030204" pitchFamily="34" charset="0"/>
              </a:rPr>
              <a:t>hæfnisvið</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EntreComp</a:t>
            </a:r>
            <a:r>
              <a:rPr lang="en-US" sz="2000" dirty="0">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a:t>1.hluti – </a:t>
            </a:r>
            <a:r>
              <a:rPr lang="en-US" sz="2200" err="1"/>
              <a:t>Hvað</a:t>
            </a:r>
            <a:r>
              <a:rPr lang="en-US" sz="2200"/>
              <a:t> er </a:t>
            </a:r>
            <a:r>
              <a:rPr lang="en-US" sz="2200" err="1"/>
              <a:t>EntreComp</a:t>
            </a:r>
            <a:r>
              <a:rPr lang="en-US" sz="2200"/>
              <a:t> </a:t>
            </a:r>
            <a:r>
              <a:rPr lang="en-US" sz="2200" err="1"/>
              <a:t>hæfniramminn</a:t>
            </a:r>
            <a:r>
              <a:rPr lang="en-US" sz="2200"/>
              <a:t>?</a:t>
            </a:r>
          </a:p>
        </p:txBody>
      </p:sp>
      <p:graphicFrame>
        <p:nvGraphicFramePr>
          <p:cNvPr id="7" name="Tabella 5">
            <a:extLst>
              <a:ext uri="{FF2B5EF4-FFF2-40B4-BE49-F238E27FC236}">
                <a16:creationId xmlns:a16="http://schemas.microsoft.com/office/drawing/2014/main" id="{9581A8A4-558A-43D0-9F5D-0676F1E41079}"/>
              </a:ext>
            </a:extLst>
          </p:cNvPr>
          <p:cNvGraphicFramePr>
            <a:graphicFrameLocks noGrp="1"/>
          </p:cNvGraphicFramePr>
          <p:nvPr>
            <p:extLst>
              <p:ext uri="{D42A27DB-BD31-4B8C-83A1-F6EECF244321}">
                <p14:modId xmlns:p14="http://schemas.microsoft.com/office/powerpoint/2010/main" val="49186329"/>
              </p:ext>
            </p:extLst>
          </p:nvPr>
        </p:nvGraphicFramePr>
        <p:xfrm>
          <a:off x="167505" y="1804212"/>
          <a:ext cx="8796387" cy="1624788"/>
        </p:xfrm>
        <a:graphic>
          <a:graphicData uri="http://schemas.openxmlformats.org/drawingml/2006/table">
            <a:tbl>
              <a:tblPr firstRow="1" bandRow="1">
                <a:tableStyleId>{5C22544A-7EE6-4342-B048-85BDC9FD1C3A}</a:tableStyleId>
              </a:tblPr>
              <a:tblGrid>
                <a:gridCol w="2932129">
                  <a:extLst>
                    <a:ext uri="{9D8B030D-6E8A-4147-A177-3AD203B41FA5}">
                      <a16:colId xmlns:a16="http://schemas.microsoft.com/office/drawing/2014/main" val="2740876728"/>
                    </a:ext>
                  </a:extLst>
                </a:gridCol>
                <a:gridCol w="2932129">
                  <a:extLst>
                    <a:ext uri="{9D8B030D-6E8A-4147-A177-3AD203B41FA5}">
                      <a16:colId xmlns:a16="http://schemas.microsoft.com/office/drawing/2014/main" val="1924347699"/>
                    </a:ext>
                  </a:extLst>
                </a:gridCol>
                <a:gridCol w="2932129">
                  <a:extLst>
                    <a:ext uri="{9D8B030D-6E8A-4147-A177-3AD203B41FA5}">
                      <a16:colId xmlns:a16="http://schemas.microsoft.com/office/drawing/2014/main" val="1013509603"/>
                    </a:ext>
                  </a:extLst>
                </a:gridCol>
              </a:tblGrid>
              <a:tr h="324958">
                <a:tc>
                  <a:txBody>
                    <a:bodyPr/>
                    <a:lstStyle/>
                    <a:p>
                      <a:pPr algn="ctr"/>
                      <a:r>
                        <a:rPr lang="en-US" sz="1500" dirty="0">
                          <a:solidFill>
                            <a:schemeClr val="tx1"/>
                          </a:solidFill>
                          <a:latin typeface="Calibri"/>
                          <a:cs typeface="Calibri"/>
                        </a:rPr>
                        <a:t>1. </a:t>
                      </a:r>
                      <a:r>
                        <a:rPr lang="en-US" sz="1500" dirty="0" err="1">
                          <a:solidFill>
                            <a:schemeClr val="tx1"/>
                          </a:solidFill>
                          <a:latin typeface="Calibri"/>
                          <a:cs typeface="Calibri"/>
                        </a:rPr>
                        <a:t>Hugmynd</a:t>
                      </a:r>
                      <a:r>
                        <a:rPr lang="en-US" sz="1500" dirty="0">
                          <a:solidFill>
                            <a:schemeClr val="tx1"/>
                          </a:solidFill>
                          <a:latin typeface="Calibri"/>
                          <a:cs typeface="Calibri"/>
                        </a:rPr>
                        <a:t> </a:t>
                      </a:r>
                      <a:r>
                        <a:rPr lang="en-US" sz="1500" dirty="0" err="1">
                          <a:solidFill>
                            <a:schemeClr val="tx1"/>
                          </a:solidFill>
                          <a:latin typeface="Calibri"/>
                          <a:cs typeface="Calibri"/>
                        </a:rPr>
                        <a:t>og</a:t>
                      </a:r>
                      <a:r>
                        <a:rPr lang="en-US" sz="1500" dirty="0">
                          <a:solidFill>
                            <a:schemeClr val="tx1"/>
                          </a:solidFill>
                          <a:latin typeface="Calibri"/>
                          <a:cs typeface="Calibri"/>
                        </a:rPr>
                        <a:t> </a:t>
                      </a:r>
                      <a:r>
                        <a:rPr lang="en-US" sz="1500" dirty="0" err="1">
                          <a:solidFill>
                            <a:schemeClr val="tx1"/>
                          </a:solidFill>
                          <a:latin typeface="Calibri"/>
                          <a:cs typeface="Calibri"/>
                        </a:rPr>
                        <a:t>tækifæri</a:t>
                      </a:r>
                      <a:endParaRPr lang="en-US" sz="1500" dirty="0" err="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solidFill>
                            <a:schemeClr val="tx1"/>
                          </a:solidFill>
                          <a:latin typeface="Calibri"/>
                          <a:cs typeface="Calibri"/>
                        </a:rPr>
                        <a:t>2. </a:t>
                      </a:r>
                      <a:r>
                        <a:rPr lang="en-US" sz="1500" dirty="0" err="1">
                          <a:solidFill>
                            <a:schemeClr val="tx1"/>
                          </a:solidFill>
                          <a:latin typeface="Calibri"/>
                          <a:cs typeface="Calibri"/>
                        </a:rPr>
                        <a:t>Bjargir</a:t>
                      </a:r>
                      <a:endParaRPr lang="en-US" sz="1500" dirty="0" err="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1500" dirty="0">
                          <a:solidFill>
                            <a:schemeClr val="tx1"/>
                          </a:solidFill>
                          <a:latin typeface="Calibri"/>
                          <a:cs typeface="Calibri"/>
                        </a:rPr>
                        <a:t>3. </a:t>
                      </a:r>
                      <a:r>
                        <a:rPr lang="en-US" sz="1500" dirty="0" err="1">
                          <a:solidFill>
                            <a:schemeClr val="tx1"/>
                          </a:solidFill>
                          <a:latin typeface="Calibri"/>
                          <a:cs typeface="Calibri"/>
                        </a:rPr>
                        <a:t>Aðgerðir</a:t>
                      </a:r>
                      <a:endParaRPr lang="en-US" sz="1500" dirty="0" err="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89998534"/>
                  </a:ext>
                </a:extLst>
              </a:tr>
              <a:tr h="1299830">
                <a:tc>
                  <a:txBody>
                    <a:bodyPr/>
                    <a:lstStyle/>
                    <a:p>
                      <a:pPr marL="285750" indent="-285750">
                        <a:buFont typeface="Arial" panose="020B0604020202020204" pitchFamily="34" charset="0"/>
                        <a:buChar char="•"/>
                      </a:pPr>
                      <a:r>
                        <a:rPr lang="en-US" sz="1300" dirty="0">
                          <a:solidFill>
                            <a:schemeClr val="tx1"/>
                          </a:solidFill>
                          <a:latin typeface="Calibri"/>
                          <a:cs typeface="Calibri"/>
                        </a:rPr>
                        <a:t>1.1 </a:t>
                      </a:r>
                      <a:r>
                        <a:rPr lang="en-US" sz="1300" dirty="0" err="1">
                          <a:solidFill>
                            <a:schemeClr val="tx1"/>
                          </a:solidFill>
                          <a:latin typeface="Calibri"/>
                          <a:cs typeface="Calibri"/>
                        </a:rPr>
                        <a:t>Að</a:t>
                      </a:r>
                      <a:r>
                        <a:rPr lang="en-US" sz="1300" dirty="0">
                          <a:solidFill>
                            <a:schemeClr val="tx1"/>
                          </a:solidFill>
                          <a:latin typeface="Calibri"/>
                          <a:cs typeface="Calibri"/>
                        </a:rPr>
                        <a:t> </a:t>
                      </a:r>
                      <a:r>
                        <a:rPr lang="en-US" sz="1300" dirty="0" err="1">
                          <a:solidFill>
                            <a:schemeClr val="tx1"/>
                          </a:solidFill>
                          <a:latin typeface="Calibri"/>
                          <a:cs typeface="Calibri"/>
                        </a:rPr>
                        <a:t>koma</a:t>
                      </a:r>
                      <a:r>
                        <a:rPr lang="en-US" sz="1300" dirty="0">
                          <a:solidFill>
                            <a:schemeClr val="tx1"/>
                          </a:solidFill>
                          <a:latin typeface="Calibri"/>
                          <a:cs typeface="Calibri"/>
                        </a:rPr>
                        <a:t> </a:t>
                      </a:r>
                      <a:r>
                        <a:rPr lang="en-US" sz="1300" dirty="0" err="1">
                          <a:solidFill>
                            <a:schemeClr val="tx1"/>
                          </a:solidFill>
                          <a:latin typeface="Calibri"/>
                          <a:cs typeface="Calibri"/>
                        </a:rPr>
                        <a:t>auga</a:t>
                      </a:r>
                      <a:r>
                        <a:rPr lang="en-US" sz="1300" dirty="0">
                          <a:solidFill>
                            <a:schemeClr val="tx1"/>
                          </a:solidFill>
                          <a:latin typeface="Calibri"/>
                          <a:cs typeface="Calibri"/>
                        </a:rPr>
                        <a:t> á </a:t>
                      </a:r>
                      <a:r>
                        <a:rPr lang="en-US" sz="1300" dirty="0" err="1">
                          <a:solidFill>
                            <a:schemeClr val="tx1"/>
                          </a:solidFill>
                          <a:latin typeface="Calibri"/>
                          <a:cs typeface="Calibri"/>
                        </a:rPr>
                        <a:t>tækifæri</a:t>
                      </a:r>
                    </a:p>
                    <a:p>
                      <a:pPr marL="285750" indent="-285750">
                        <a:buFont typeface="Arial" panose="020B0604020202020204" pitchFamily="34" charset="0"/>
                        <a:buChar char="•"/>
                      </a:pPr>
                      <a:r>
                        <a:rPr lang="en-US" sz="1300" dirty="0">
                          <a:solidFill>
                            <a:schemeClr val="tx1"/>
                          </a:solidFill>
                          <a:latin typeface="Calibri"/>
                          <a:cs typeface="Calibri"/>
                        </a:rPr>
                        <a:t>1.2 </a:t>
                      </a:r>
                      <a:r>
                        <a:rPr lang="en-US" sz="1300" dirty="0" err="1">
                          <a:solidFill>
                            <a:schemeClr val="tx1"/>
                          </a:solidFill>
                          <a:latin typeface="Calibri"/>
                          <a:cs typeface="Calibri"/>
                        </a:rPr>
                        <a:t>Sköpun</a:t>
                      </a:r>
                    </a:p>
                    <a:p>
                      <a:pPr marL="285750" indent="-285750">
                        <a:buFont typeface="Arial" panose="020B0604020202020204" pitchFamily="34" charset="0"/>
                        <a:buChar char="•"/>
                      </a:pPr>
                      <a:r>
                        <a:rPr lang="en-US" sz="1300" dirty="0">
                          <a:solidFill>
                            <a:schemeClr val="tx1"/>
                          </a:solidFill>
                          <a:latin typeface="Calibri"/>
                          <a:cs typeface="Calibri"/>
                        </a:rPr>
                        <a:t>1.3 </a:t>
                      </a:r>
                      <a:r>
                        <a:rPr lang="en-US" sz="1300" dirty="0" err="1">
                          <a:solidFill>
                            <a:schemeClr val="tx1"/>
                          </a:solidFill>
                          <a:latin typeface="Calibri"/>
                          <a:cs typeface="Calibri"/>
                        </a:rPr>
                        <a:t>Sýn</a:t>
                      </a:r>
                    </a:p>
                    <a:p>
                      <a:pPr marL="285750" indent="-285750">
                        <a:buFont typeface="Arial" panose="020B0604020202020204" pitchFamily="34" charset="0"/>
                        <a:buChar char="•"/>
                      </a:pPr>
                      <a:r>
                        <a:rPr lang="en-US" sz="1300" dirty="0">
                          <a:solidFill>
                            <a:schemeClr val="tx1"/>
                          </a:solidFill>
                          <a:latin typeface="Calibri"/>
                          <a:cs typeface="Calibri"/>
                        </a:rPr>
                        <a:t>1.4 </a:t>
                      </a:r>
                      <a:r>
                        <a:rPr lang="en-US" sz="1300" dirty="0" err="1">
                          <a:solidFill>
                            <a:schemeClr val="tx1"/>
                          </a:solidFill>
                          <a:latin typeface="Calibri"/>
                          <a:cs typeface="Calibri"/>
                        </a:rPr>
                        <a:t>Að</a:t>
                      </a:r>
                      <a:r>
                        <a:rPr lang="en-US" sz="1300" dirty="0">
                          <a:solidFill>
                            <a:schemeClr val="tx1"/>
                          </a:solidFill>
                          <a:latin typeface="Calibri"/>
                          <a:cs typeface="Calibri"/>
                        </a:rPr>
                        <a:t> meta </a:t>
                      </a:r>
                      <a:r>
                        <a:rPr lang="en-US" sz="1300" dirty="0" err="1">
                          <a:solidFill>
                            <a:schemeClr val="tx1"/>
                          </a:solidFill>
                          <a:latin typeface="Calibri"/>
                          <a:cs typeface="Calibri"/>
                        </a:rPr>
                        <a:t>hugmyndir</a:t>
                      </a:r>
                    </a:p>
                    <a:p>
                      <a:pPr marL="285750" indent="-285750">
                        <a:buFont typeface="Arial" panose="020B0604020202020204" pitchFamily="34" charset="0"/>
                        <a:buChar char="•"/>
                      </a:pPr>
                      <a:r>
                        <a:rPr lang="en-US" sz="1300" dirty="0">
                          <a:solidFill>
                            <a:schemeClr val="tx1"/>
                          </a:solidFill>
                          <a:latin typeface="Calibri"/>
                          <a:cs typeface="Calibri"/>
                        </a:rPr>
                        <a:t>1.5 </a:t>
                      </a:r>
                      <a:r>
                        <a:rPr lang="en-US" sz="1300" dirty="0" err="1">
                          <a:solidFill>
                            <a:schemeClr val="tx1"/>
                          </a:solidFill>
                          <a:latin typeface="Calibri"/>
                          <a:cs typeface="Calibri"/>
                        </a:rPr>
                        <a:t>Siðferðileg</a:t>
                      </a:r>
                      <a:r>
                        <a:rPr lang="en-US" sz="1300" dirty="0">
                          <a:solidFill>
                            <a:schemeClr val="tx1"/>
                          </a:solidFill>
                          <a:latin typeface="Calibri"/>
                          <a:cs typeface="Calibri"/>
                        </a:rPr>
                        <a:t> </a:t>
                      </a:r>
                      <a:r>
                        <a:rPr lang="en-US" sz="1300" dirty="0" err="1">
                          <a:solidFill>
                            <a:schemeClr val="tx1"/>
                          </a:solidFill>
                          <a:latin typeface="Calibri"/>
                          <a:cs typeface="Calibri"/>
                        </a:rPr>
                        <a:t>og</a:t>
                      </a:r>
                      <a:r>
                        <a:rPr lang="en-US" sz="1300" dirty="0">
                          <a:solidFill>
                            <a:schemeClr val="tx1"/>
                          </a:solidFill>
                          <a:latin typeface="Calibri"/>
                          <a:cs typeface="Calibri"/>
                        </a:rPr>
                        <a:t> </a:t>
                      </a:r>
                      <a:r>
                        <a:rPr lang="en-US" sz="1300" dirty="0" err="1">
                          <a:solidFill>
                            <a:schemeClr val="tx1"/>
                          </a:solidFill>
                          <a:latin typeface="Calibri"/>
                          <a:cs typeface="Calibri"/>
                        </a:rPr>
                        <a:t>sjálfbær</a:t>
                      </a:r>
                      <a:r>
                        <a:rPr lang="en-US" sz="1300" dirty="0">
                          <a:solidFill>
                            <a:schemeClr val="tx1"/>
                          </a:solidFill>
                          <a:latin typeface="Calibri"/>
                          <a:cs typeface="Calibri"/>
                        </a:rPr>
                        <a:t> </a:t>
                      </a:r>
                      <a:r>
                        <a:rPr lang="en-US" sz="1300" dirty="0" err="1">
                          <a:solidFill>
                            <a:schemeClr val="tx1"/>
                          </a:solidFill>
                          <a:latin typeface="Calibri"/>
                          <a:cs typeface="Calibri"/>
                        </a:rPr>
                        <a:t>hugsun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solidFill>
                            <a:schemeClr val="tx1"/>
                          </a:solidFill>
                          <a:latin typeface="Calibri"/>
                          <a:cs typeface="Calibri"/>
                        </a:rPr>
                        <a:t>2.1 </a:t>
                      </a:r>
                      <a:r>
                        <a:rPr lang="en-US" sz="1300" b="0" i="0" u="none" strike="noStrike" noProof="0" dirty="0" err="1">
                          <a:solidFill>
                            <a:schemeClr val="tx1"/>
                          </a:solidFill>
                          <a:latin typeface="Calibri"/>
                        </a:rPr>
                        <a:t>Sjálfsvitund</a:t>
                      </a:r>
                      <a:r>
                        <a:rPr lang="en-US" sz="1300" b="0" i="0" u="none" strike="noStrike" noProof="0" dirty="0">
                          <a:solidFill>
                            <a:schemeClr val="tx1"/>
                          </a:solidFill>
                          <a:latin typeface="Calibri"/>
                        </a:rPr>
                        <a:t> </a:t>
                      </a:r>
                      <a:r>
                        <a:rPr lang="en-US" sz="1300" b="0" i="0" u="none" strike="noStrike" noProof="0" dirty="0" err="1">
                          <a:solidFill>
                            <a:schemeClr val="tx1"/>
                          </a:solidFill>
                          <a:latin typeface="Calibri"/>
                        </a:rPr>
                        <a:t>og</a:t>
                      </a:r>
                      <a:r>
                        <a:rPr lang="en-US" sz="1300" b="0" i="0" u="none" strike="noStrike" noProof="0" dirty="0">
                          <a:solidFill>
                            <a:schemeClr val="tx1"/>
                          </a:solidFill>
                          <a:latin typeface="Calibri"/>
                        </a:rPr>
                        <a:t> </a:t>
                      </a:r>
                      <a:r>
                        <a:rPr lang="en-US" sz="1300" b="0" i="0" u="none" strike="noStrike" noProof="0" dirty="0" err="1">
                          <a:solidFill>
                            <a:schemeClr val="tx1"/>
                          </a:solidFill>
                          <a:latin typeface="Calibri"/>
                        </a:rPr>
                        <a:t>sjálfsvirkni</a:t>
                      </a:r>
                    </a:p>
                    <a:p>
                      <a:pPr marL="285750" indent="-285750">
                        <a:buFont typeface="Arial" panose="020B0604020202020204" pitchFamily="34" charset="0"/>
                        <a:buChar char="•"/>
                      </a:pPr>
                      <a:r>
                        <a:rPr lang="en-US" sz="1300" dirty="0">
                          <a:solidFill>
                            <a:schemeClr val="tx1"/>
                          </a:solidFill>
                          <a:latin typeface="Calibri"/>
                          <a:cs typeface="Calibri"/>
                        </a:rPr>
                        <a:t>2.2 </a:t>
                      </a:r>
                      <a:r>
                        <a:rPr lang="en-US" sz="1300" dirty="0" err="1">
                          <a:solidFill>
                            <a:schemeClr val="tx1"/>
                          </a:solidFill>
                          <a:latin typeface="Calibri"/>
                          <a:cs typeface="Calibri"/>
                        </a:rPr>
                        <a:t>Hvatning</a:t>
                      </a:r>
                      <a:r>
                        <a:rPr lang="en-US" sz="1300" dirty="0">
                          <a:solidFill>
                            <a:schemeClr val="tx1"/>
                          </a:solidFill>
                          <a:latin typeface="Calibri"/>
                          <a:cs typeface="Calibri"/>
                        </a:rPr>
                        <a:t> </a:t>
                      </a:r>
                      <a:r>
                        <a:rPr lang="en-US" sz="1300" dirty="0" err="1">
                          <a:solidFill>
                            <a:schemeClr val="tx1"/>
                          </a:solidFill>
                          <a:latin typeface="Calibri"/>
                          <a:cs typeface="Calibri"/>
                        </a:rPr>
                        <a:t>og</a:t>
                      </a:r>
                      <a:r>
                        <a:rPr lang="en-US" sz="1300" dirty="0">
                          <a:solidFill>
                            <a:schemeClr val="tx1"/>
                          </a:solidFill>
                          <a:latin typeface="Calibri"/>
                          <a:cs typeface="Calibri"/>
                        </a:rPr>
                        <a:t> </a:t>
                      </a:r>
                      <a:r>
                        <a:rPr lang="en-US" sz="1300" dirty="0" err="1">
                          <a:solidFill>
                            <a:schemeClr val="tx1"/>
                          </a:solidFill>
                          <a:latin typeface="Calibri"/>
                          <a:cs typeface="Calibri"/>
                        </a:rPr>
                        <a:t>þrautseigja</a:t>
                      </a:r>
                    </a:p>
                    <a:p>
                      <a:pPr marL="285750" indent="-285750">
                        <a:buFont typeface="Arial" panose="020B0604020202020204" pitchFamily="34" charset="0"/>
                        <a:buChar char="•"/>
                      </a:pPr>
                      <a:r>
                        <a:rPr lang="en-US" sz="1300" dirty="0">
                          <a:solidFill>
                            <a:schemeClr val="tx1"/>
                          </a:solidFill>
                          <a:latin typeface="Calibri"/>
                          <a:cs typeface="Calibri"/>
                        </a:rPr>
                        <a:t>2.3 </a:t>
                      </a:r>
                      <a:r>
                        <a:rPr lang="en-US" sz="1300" dirty="0" err="1">
                          <a:solidFill>
                            <a:schemeClr val="tx1"/>
                          </a:solidFill>
                          <a:latin typeface="Calibri"/>
                          <a:cs typeface="Calibri"/>
                        </a:rPr>
                        <a:t>Virkja</a:t>
                      </a:r>
                      <a:r>
                        <a:rPr lang="en-US" sz="1300" dirty="0">
                          <a:solidFill>
                            <a:schemeClr val="tx1"/>
                          </a:solidFill>
                          <a:latin typeface="Calibri"/>
                          <a:cs typeface="Calibri"/>
                        </a:rPr>
                        <a:t> </a:t>
                      </a:r>
                      <a:r>
                        <a:rPr lang="en-US" sz="1300" dirty="0" err="1">
                          <a:solidFill>
                            <a:schemeClr val="tx1"/>
                          </a:solidFill>
                          <a:latin typeface="Calibri"/>
                          <a:cs typeface="Calibri"/>
                        </a:rPr>
                        <a:t>fjármagn</a:t>
                      </a:r>
                    </a:p>
                    <a:p>
                      <a:pPr marL="285750" indent="-285750">
                        <a:buFont typeface="Arial" panose="020B0604020202020204" pitchFamily="34" charset="0"/>
                        <a:buChar char="•"/>
                      </a:pPr>
                      <a:r>
                        <a:rPr lang="en-US" sz="1300" dirty="0">
                          <a:solidFill>
                            <a:schemeClr val="tx1"/>
                          </a:solidFill>
                          <a:latin typeface="Calibri"/>
                          <a:cs typeface="Calibri"/>
                        </a:rPr>
                        <a:t>2.4 </a:t>
                      </a:r>
                      <a:r>
                        <a:rPr lang="en-US" sz="1300" dirty="0" err="1">
                          <a:solidFill>
                            <a:schemeClr val="tx1"/>
                          </a:solidFill>
                          <a:latin typeface="Calibri"/>
                          <a:cs typeface="Calibri"/>
                        </a:rPr>
                        <a:t>Fjármála</a:t>
                      </a:r>
                      <a:r>
                        <a:rPr lang="en-US" sz="1300" dirty="0">
                          <a:solidFill>
                            <a:schemeClr val="tx1"/>
                          </a:solidFill>
                          <a:latin typeface="Calibri"/>
                          <a:cs typeface="Calibri"/>
                        </a:rPr>
                        <a:t>- </a:t>
                      </a:r>
                      <a:r>
                        <a:rPr lang="en-US" sz="1300" dirty="0" err="1">
                          <a:solidFill>
                            <a:schemeClr val="tx1"/>
                          </a:solidFill>
                          <a:latin typeface="Calibri"/>
                          <a:cs typeface="Calibri"/>
                        </a:rPr>
                        <a:t>og</a:t>
                      </a:r>
                      <a:r>
                        <a:rPr lang="en-US" sz="1300" dirty="0">
                          <a:solidFill>
                            <a:schemeClr val="tx1"/>
                          </a:solidFill>
                          <a:latin typeface="Calibri"/>
                          <a:cs typeface="Calibri"/>
                        </a:rPr>
                        <a:t> </a:t>
                      </a:r>
                      <a:r>
                        <a:rPr lang="en-US" sz="1300" dirty="0" err="1">
                          <a:solidFill>
                            <a:schemeClr val="tx1"/>
                          </a:solidFill>
                          <a:latin typeface="Calibri"/>
                          <a:cs typeface="Calibri"/>
                        </a:rPr>
                        <a:t>efnahagslæsi</a:t>
                      </a:r>
                    </a:p>
                    <a:p>
                      <a:pPr marL="285750" indent="-285750">
                        <a:buFont typeface="Arial" panose="020B0604020202020204" pitchFamily="34" charset="0"/>
                        <a:buChar char="•"/>
                      </a:pPr>
                      <a:r>
                        <a:rPr lang="en-US" sz="1300" dirty="0">
                          <a:solidFill>
                            <a:schemeClr val="tx1"/>
                          </a:solidFill>
                          <a:latin typeface="Calibri"/>
                          <a:cs typeface="Calibri"/>
                        </a:rPr>
                        <a:t>2.5 </a:t>
                      </a:r>
                      <a:r>
                        <a:rPr lang="en-US" sz="1300" dirty="0" err="1">
                          <a:solidFill>
                            <a:schemeClr val="tx1"/>
                          </a:solidFill>
                          <a:latin typeface="Calibri"/>
                          <a:cs typeface="Calibri"/>
                        </a:rPr>
                        <a:t>Virkja</a:t>
                      </a:r>
                      <a:r>
                        <a:rPr lang="en-US" sz="1300" dirty="0">
                          <a:solidFill>
                            <a:schemeClr val="tx1"/>
                          </a:solidFill>
                          <a:latin typeface="Calibri"/>
                          <a:cs typeface="Calibri"/>
                        </a:rPr>
                        <a:t> </a:t>
                      </a:r>
                      <a:r>
                        <a:rPr lang="en-US" sz="1300" dirty="0" err="1">
                          <a:solidFill>
                            <a:schemeClr val="tx1"/>
                          </a:solidFill>
                          <a:latin typeface="Calibri"/>
                          <a:cs typeface="Calibri"/>
                        </a:rPr>
                        <a:t>aðra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300" dirty="0">
                          <a:solidFill>
                            <a:schemeClr val="tx1"/>
                          </a:solidFill>
                          <a:latin typeface="Calibri"/>
                          <a:cs typeface="Calibri"/>
                        </a:rPr>
                        <a:t>3.1 </a:t>
                      </a:r>
                      <a:r>
                        <a:rPr lang="en-US" sz="1300" dirty="0" err="1">
                          <a:solidFill>
                            <a:schemeClr val="tx1"/>
                          </a:solidFill>
                          <a:latin typeface="Calibri"/>
                          <a:cs typeface="Calibri"/>
                        </a:rPr>
                        <a:t>Frumkvæði</a:t>
                      </a:r>
                    </a:p>
                    <a:p>
                      <a:pPr marL="285750" indent="-285750">
                        <a:buFont typeface="Arial" panose="020B0604020202020204" pitchFamily="34" charset="0"/>
                        <a:buChar char="•"/>
                      </a:pPr>
                      <a:r>
                        <a:rPr lang="en-US" sz="1300" dirty="0">
                          <a:solidFill>
                            <a:schemeClr val="tx1"/>
                          </a:solidFill>
                          <a:latin typeface="Calibri"/>
                          <a:cs typeface="Calibri"/>
                        </a:rPr>
                        <a:t>3.2 </a:t>
                      </a:r>
                      <a:r>
                        <a:rPr lang="en-US" sz="1300" dirty="0" err="1">
                          <a:solidFill>
                            <a:schemeClr val="tx1"/>
                          </a:solidFill>
                          <a:latin typeface="Calibri"/>
                          <a:cs typeface="Calibri"/>
                        </a:rPr>
                        <a:t>Skipulag</a:t>
                      </a:r>
                      <a:r>
                        <a:rPr lang="en-US" sz="1300" dirty="0">
                          <a:solidFill>
                            <a:schemeClr val="tx1"/>
                          </a:solidFill>
                          <a:latin typeface="Calibri"/>
                          <a:cs typeface="Calibri"/>
                        </a:rPr>
                        <a:t> </a:t>
                      </a:r>
                      <a:r>
                        <a:rPr lang="en-US" sz="1300" dirty="0" err="1">
                          <a:solidFill>
                            <a:schemeClr val="tx1"/>
                          </a:solidFill>
                          <a:latin typeface="Calibri"/>
                          <a:cs typeface="Calibri"/>
                        </a:rPr>
                        <a:t>og</a:t>
                      </a:r>
                      <a:r>
                        <a:rPr lang="en-US" sz="1300" dirty="0">
                          <a:solidFill>
                            <a:schemeClr val="tx1"/>
                          </a:solidFill>
                          <a:latin typeface="Calibri"/>
                          <a:cs typeface="Calibri"/>
                        </a:rPr>
                        <a:t> </a:t>
                      </a:r>
                      <a:r>
                        <a:rPr lang="en-US" sz="1300" dirty="0" err="1">
                          <a:solidFill>
                            <a:schemeClr val="tx1"/>
                          </a:solidFill>
                          <a:latin typeface="Calibri"/>
                          <a:cs typeface="Calibri"/>
                        </a:rPr>
                        <a:t>stjórnun</a:t>
                      </a:r>
                    </a:p>
                    <a:p>
                      <a:pPr marL="285750" indent="-285750">
                        <a:buFont typeface="Arial" panose="020B0604020202020204" pitchFamily="34" charset="0"/>
                        <a:buChar char="•"/>
                      </a:pPr>
                      <a:r>
                        <a:rPr lang="en-US" sz="1300" dirty="0">
                          <a:solidFill>
                            <a:schemeClr val="tx1"/>
                          </a:solidFill>
                          <a:latin typeface="Calibri"/>
                          <a:cs typeface="Calibri"/>
                        </a:rPr>
                        <a:t>3.3 </a:t>
                      </a:r>
                      <a:r>
                        <a:rPr lang="en-US" sz="1300" dirty="0" err="1">
                          <a:solidFill>
                            <a:schemeClr val="tx1"/>
                          </a:solidFill>
                          <a:latin typeface="Calibri"/>
                          <a:cs typeface="Calibri"/>
                        </a:rPr>
                        <a:t>Að</a:t>
                      </a:r>
                      <a:r>
                        <a:rPr lang="en-US" sz="1300" dirty="0">
                          <a:solidFill>
                            <a:schemeClr val="tx1"/>
                          </a:solidFill>
                          <a:latin typeface="Calibri"/>
                          <a:cs typeface="Calibri"/>
                        </a:rPr>
                        <a:t> </a:t>
                      </a:r>
                      <a:r>
                        <a:rPr lang="en-US" sz="1300" dirty="0" err="1">
                          <a:solidFill>
                            <a:schemeClr val="tx1"/>
                          </a:solidFill>
                          <a:latin typeface="Calibri"/>
                          <a:cs typeface="Calibri"/>
                        </a:rPr>
                        <a:t>takast</a:t>
                      </a:r>
                      <a:r>
                        <a:rPr lang="en-US" sz="1300" dirty="0">
                          <a:solidFill>
                            <a:schemeClr val="tx1"/>
                          </a:solidFill>
                          <a:latin typeface="Calibri"/>
                          <a:cs typeface="Calibri"/>
                        </a:rPr>
                        <a:t> á </a:t>
                      </a:r>
                      <a:r>
                        <a:rPr lang="en-US" sz="1300" dirty="0" err="1">
                          <a:solidFill>
                            <a:schemeClr val="tx1"/>
                          </a:solidFill>
                          <a:latin typeface="Calibri"/>
                          <a:cs typeface="Calibri"/>
                        </a:rPr>
                        <a:t>við</a:t>
                      </a:r>
                      <a:r>
                        <a:rPr lang="en-US" sz="1300" dirty="0">
                          <a:solidFill>
                            <a:schemeClr val="tx1"/>
                          </a:solidFill>
                          <a:latin typeface="Calibri"/>
                          <a:cs typeface="Calibri"/>
                        </a:rPr>
                        <a:t> </a:t>
                      </a:r>
                      <a:r>
                        <a:rPr lang="en-US" sz="1300" dirty="0" err="1">
                          <a:solidFill>
                            <a:schemeClr val="tx1"/>
                          </a:solidFill>
                          <a:latin typeface="Calibri"/>
                          <a:cs typeface="Calibri"/>
                        </a:rPr>
                        <a:t>óvissu</a:t>
                      </a:r>
                      <a:r>
                        <a:rPr lang="en-US" sz="1300" dirty="0">
                          <a:solidFill>
                            <a:schemeClr val="tx1"/>
                          </a:solidFill>
                          <a:latin typeface="Calibri"/>
                          <a:cs typeface="Calibri"/>
                        </a:rPr>
                        <a:t> </a:t>
                      </a:r>
                      <a:r>
                        <a:rPr lang="en-US" sz="1300" dirty="0" err="1">
                          <a:solidFill>
                            <a:schemeClr val="tx1"/>
                          </a:solidFill>
                          <a:latin typeface="Calibri"/>
                          <a:cs typeface="Calibri"/>
                        </a:rPr>
                        <a:t>og</a:t>
                      </a:r>
                      <a:r>
                        <a:rPr lang="en-US" sz="1300" dirty="0">
                          <a:solidFill>
                            <a:schemeClr val="tx1"/>
                          </a:solidFill>
                          <a:latin typeface="Calibri"/>
                          <a:cs typeface="Calibri"/>
                        </a:rPr>
                        <a:t> </a:t>
                      </a:r>
                      <a:r>
                        <a:rPr lang="en-US" sz="1300" dirty="0" err="1">
                          <a:solidFill>
                            <a:schemeClr val="tx1"/>
                          </a:solidFill>
                          <a:latin typeface="Calibri"/>
                          <a:cs typeface="Calibri"/>
                        </a:rPr>
                        <a:t>áhættu</a:t>
                      </a:r>
                      <a:r>
                        <a:rPr lang="en-US" sz="1300" dirty="0">
                          <a:solidFill>
                            <a:schemeClr val="tx1"/>
                          </a:solidFill>
                          <a:latin typeface="Calibri"/>
                          <a:cs typeface="Calibri"/>
                        </a:rPr>
                        <a:t>. </a:t>
                      </a:r>
                    </a:p>
                    <a:p>
                      <a:pPr marL="285750" indent="-285750">
                        <a:buFont typeface="Arial" panose="020B0604020202020204" pitchFamily="34" charset="0"/>
                        <a:buChar char="•"/>
                      </a:pPr>
                      <a:r>
                        <a:rPr lang="en-US" sz="1300" dirty="0">
                          <a:solidFill>
                            <a:schemeClr val="tx1"/>
                          </a:solidFill>
                          <a:latin typeface="Calibri"/>
                          <a:cs typeface="Calibri"/>
                        </a:rPr>
                        <a:t>3.4 </a:t>
                      </a:r>
                      <a:r>
                        <a:rPr lang="en-US" sz="1300" dirty="0" err="1">
                          <a:solidFill>
                            <a:schemeClr val="tx1"/>
                          </a:solidFill>
                          <a:latin typeface="Calibri"/>
                          <a:cs typeface="Calibri"/>
                        </a:rPr>
                        <a:t>Samvinna</a:t>
                      </a:r>
                    </a:p>
                    <a:p>
                      <a:pPr marL="285750" indent="-285750">
                        <a:buFont typeface="Arial" panose="020B0604020202020204" pitchFamily="34" charset="0"/>
                        <a:buChar char="•"/>
                      </a:pPr>
                      <a:r>
                        <a:rPr lang="en-US" sz="1300" dirty="0">
                          <a:solidFill>
                            <a:schemeClr val="tx1"/>
                          </a:solidFill>
                          <a:latin typeface="Calibri"/>
                          <a:cs typeface="Calibri"/>
                        </a:rPr>
                        <a:t>3.5 </a:t>
                      </a:r>
                      <a:r>
                        <a:rPr lang="en-US" sz="1300" dirty="0" err="1">
                          <a:solidFill>
                            <a:schemeClr val="tx1"/>
                          </a:solidFill>
                          <a:latin typeface="Calibri"/>
                          <a:cs typeface="Calibri"/>
                        </a:rPr>
                        <a:t>Nám</a:t>
                      </a:r>
                      <a:r>
                        <a:rPr lang="en-US" sz="1300" dirty="0">
                          <a:solidFill>
                            <a:schemeClr val="tx1"/>
                          </a:solidFill>
                          <a:latin typeface="Calibri"/>
                          <a:cs typeface="Calibri"/>
                        </a:rPr>
                        <a:t> í </a:t>
                      </a:r>
                      <a:r>
                        <a:rPr lang="en-US" sz="1300" dirty="0" err="1">
                          <a:solidFill>
                            <a:schemeClr val="tx1"/>
                          </a:solidFill>
                          <a:latin typeface="Calibri"/>
                          <a:cs typeface="Calibri"/>
                        </a:rPr>
                        <a:t>gegnum</a:t>
                      </a:r>
                      <a:r>
                        <a:rPr lang="en-US" sz="1300" dirty="0">
                          <a:solidFill>
                            <a:schemeClr val="tx1"/>
                          </a:solidFill>
                          <a:latin typeface="Calibri"/>
                          <a:cs typeface="Calibri"/>
                        </a:rPr>
                        <a:t> </a:t>
                      </a:r>
                      <a:r>
                        <a:rPr lang="en-US" sz="1300" dirty="0" err="1">
                          <a:solidFill>
                            <a:schemeClr val="tx1"/>
                          </a:solidFill>
                          <a:latin typeface="Calibri"/>
                          <a:cs typeface="Calibri"/>
                        </a:rPr>
                        <a:t>reynslu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946146"/>
                  </a:ext>
                </a:extLst>
              </a:tr>
            </a:tbl>
          </a:graphicData>
        </a:graphic>
      </p:graphicFrame>
      <p:sp>
        <p:nvSpPr>
          <p:cNvPr id="8" name="Rectángulo 3"/>
          <p:cNvSpPr/>
          <p:nvPr/>
        </p:nvSpPr>
        <p:spPr>
          <a:xfrm>
            <a:off x="127191" y="3577594"/>
            <a:ext cx="8455700" cy="646331"/>
          </a:xfrm>
          <a:prstGeom prst="rect">
            <a:avLst/>
          </a:prstGeom>
        </p:spPr>
        <p:txBody>
          <a:bodyPr wrap="square">
            <a:spAutoFit/>
          </a:bodyPr>
          <a:lstStyle/>
          <a:p>
            <a:pPr algn="just"/>
            <a:r>
              <a:rPr lang="en-GB" sz="1800" dirty="0" err="1">
                <a:solidFill>
                  <a:srgbClr val="0E101A"/>
                </a:solidFill>
                <a:latin typeface="Calibri" panose="020F0502020204030204" pitchFamily="34" charset="0"/>
                <a:cs typeface="Calibri" panose="020F0502020204030204" pitchFamily="34" charset="0"/>
              </a:rPr>
              <a:t>Notendur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skulu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beita</a:t>
            </a:r>
            <a:r>
              <a:rPr lang="en-GB" sz="1800" dirty="0">
                <a:solidFill>
                  <a:srgbClr val="0E101A"/>
                </a:solidFill>
                <a:latin typeface="Calibri" panose="020F0502020204030204" pitchFamily="34" charset="0"/>
                <a:cs typeface="Calibri" panose="020F0502020204030204" pitchFamily="34" charset="0"/>
              </a:rPr>
              <a:t> 8 </a:t>
            </a:r>
            <a:r>
              <a:rPr lang="en-GB" sz="1800" dirty="0" err="1">
                <a:solidFill>
                  <a:srgbClr val="0E101A"/>
                </a:solidFill>
                <a:latin typeface="Calibri" panose="020F0502020204030204" pitchFamily="34" charset="0"/>
                <a:cs typeface="Calibri" panose="020F0502020204030204" pitchFamily="34" charset="0"/>
              </a:rPr>
              <a:t>laga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hæfnislíkaninu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sem</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fellur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undir</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hæfnirammann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á</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hvern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einn</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þessara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þátta</a:t>
            </a:r>
            <a:r>
              <a:rPr lang="en-GB" sz="1800" dirty="0">
                <a:solidFill>
                  <a:srgbClr val="0E101A"/>
                </a:solidFill>
                <a:latin typeface="Calibri" panose="020F0502020204030204" pitchFamily="34" charset="0"/>
                <a:cs typeface="Calibri" panose="020F0502020204030204" pitchFamily="34" charset="0"/>
              </a:rPr>
              <a:t>.</a:t>
            </a:r>
            <a:endParaRPr lang="en-GB"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10220"/>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A8A5BF-4033-40CB-BCAD-7CA772782DC6}">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6CFFB0-0833-44F7-B798-CB18C77B4D76}">
  <ds:schemaRefs>
    <ds:schemaRef ds:uri="http://schemas.microsoft.com/sharepoint/v3/contenttype/forms"/>
  </ds:schemaRefs>
</ds:datastoreItem>
</file>

<file path=customXml/itemProps3.xml><?xml version="1.0" encoding="utf-8"?>
<ds:datastoreItem xmlns:ds="http://schemas.openxmlformats.org/officeDocument/2006/customXml" ds:itemID="{EF321B6B-3FF3-43F2-9BA3-A18F796294B1}">
  <ds:schemaRefs>
    <ds:schemaRef ds:uri="http://purl.org/dc/terms/"/>
    <ds:schemaRef ds:uri="http://schemas.openxmlformats.org/package/2006/metadata/core-properties"/>
    <ds:schemaRef ds:uri="http://purl.org/dc/dcmitype/"/>
    <ds:schemaRef ds:uri="3c0ea9e4-dde0-4b4d-b657-195ec27ec70d"/>
    <ds:schemaRef ds:uri="http://purl.org/dc/elements/1.1/"/>
    <ds:schemaRef ds:uri="http://schemas.microsoft.com/office/2006/metadata/properties"/>
    <ds:schemaRef ds:uri="http://schemas.microsoft.com/office/2006/documentManagement/types"/>
    <ds:schemaRef ds:uri="http://schemas.microsoft.com/office/infopath/2007/PartnerControls"/>
    <ds:schemaRef ds:uri="55154662-676a-405c-a9b6-a5b814f177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1051</TotalTime>
  <Words>2828</Words>
  <Application>Microsoft Office PowerPoint</Application>
  <PresentationFormat>On-screen Show (16:9)</PresentationFormat>
  <Paragraphs>509</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Karla</vt:lpstr>
      <vt:lpstr>Raleway</vt:lpstr>
      <vt:lpstr>Escalus template</vt:lpstr>
      <vt:lpstr>PowerPoint Presentation</vt:lpstr>
      <vt:lpstr>Inngangur</vt:lpstr>
      <vt:lpstr>Inngangur</vt:lpstr>
      <vt:lpstr>Inngangur</vt:lpstr>
      <vt:lpstr>Inngangur</vt:lpstr>
      <vt:lpstr>Inngangur</vt:lpstr>
      <vt:lpstr>1.hluti – Hvað er EntreComp hæfniramminn?</vt:lpstr>
      <vt:lpstr>PowerPoint Presentation</vt:lpstr>
      <vt:lpstr>PowerPoint Presentation</vt:lpstr>
      <vt:lpstr>PowerPoint Presentation</vt:lpstr>
      <vt:lpstr>Efnisyfirlit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Hilmar Valur Gunnarsson</cp:lastModifiedBy>
  <cp:revision>605</cp:revision>
  <dcterms:modified xsi:type="dcterms:W3CDTF">2022-03-11T15:18:06Z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